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56" r:id="rId2"/>
    <p:sldId id="257" r:id="rId3"/>
    <p:sldId id="258" r:id="rId4"/>
    <p:sldId id="259" r:id="rId5"/>
    <p:sldId id="262" r:id="rId6"/>
    <p:sldId id="264" r:id="rId7"/>
    <p:sldId id="267" r:id="rId8"/>
    <p:sldId id="266" r:id="rId9"/>
    <p:sldId id="268"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12F"/>
    <a:srgbClr val="E20074"/>
    <a:srgbClr val="BACFE0"/>
    <a:srgbClr val="EFF7FF"/>
    <a:srgbClr val="D5E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3E6690-52CD-4762-98A8-4DA298485B35}" v="4" dt="2024-08-28T00:37:10.8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23" autoAdjust="0"/>
    <p:restoredTop sz="95033" autoAdjust="0"/>
  </p:normalViewPr>
  <p:slideViewPr>
    <p:cSldViewPr snapToGrid="0" snapToObjects="1">
      <p:cViewPr varScale="1">
        <p:scale>
          <a:sx n="69" d="100"/>
          <a:sy n="69" d="100"/>
        </p:scale>
        <p:origin x="624"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B1017CD-5D3D-493A-E834-1C0CCB5AC3EB}"/>
              </a:ext>
            </a:extLst>
          </p:cNvPr>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B45795B-BF31-FBF6-E0FE-03F37FD5C195}"/>
              </a:ext>
            </a:extLst>
          </p:cNvPr>
          <p:cNvSpPr>
            <a:spLocks noGrp="1"/>
          </p:cNvSpPr>
          <p:nvPr>
            <p:ph type="dt" sz="quarter" idx="1"/>
          </p:nvPr>
        </p:nvSpPr>
        <p:spPr>
          <a:xfrm>
            <a:off x="4660900" y="0"/>
            <a:ext cx="3567113" cy="733425"/>
          </a:xfrm>
          <a:prstGeom prst="rect">
            <a:avLst/>
          </a:prstGeom>
        </p:spPr>
        <p:txBody>
          <a:bodyPr vert="horz" lIns="91440" tIns="45720" rIns="91440" bIns="45720" rtlCol="0"/>
          <a:lstStyle>
            <a:lvl1pPr algn="r">
              <a:defRPr sz="1200"/>
            </a:lvl1pPr>
          </a:lstStyle>
          <a:p>
            <a:fld id="{0652A6E2-9C4E-474A-80BF-5D3B42A5174F}" type="datetimeFigureOut">
              <a:rPr lang="en-US" smtClean="0"/>
              <a:t>8/27/2024</a:t>
            </a:fld>
            <a:endParaRPr lang="en-US"/>
          </a:p>
        </p:txBody>
      </p:sp>
      <p:sp>
        <p:nvSpPr>
          <p:cNvPr id="4" name="Footer Placeholder 3">
            <a:extLst>
              <a:ext uri="{FF2B5EF4-FFF2-40B4-BE49-F238E27FC236}">
                <a16:creationId xmlns:a16="http://schemas.microsoft.com/office/drawing/2014/main" id="{CE9E42B4-6CB3-5E11-51D5-A9BEB7634B1F}"/>
              </a:ext>
            </a:extLst>
          </p:cNvPr>
          <p:cNvSpPr>
            <a:spLocks noGrp="1"/>
          </p:cNvSpPr>
          <p:nvPr>
            <p:ph type="ftr" sz="quarter" idx="2"/>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A51D641-7028-13DF-B45D-BF8C8E7B0BD6}"/>
              </a:ext>
            </a:extLst>
          </p:cNvPr>
          <p:cNvSpPr>
            <a:spLocks noGrp="1"/>
          </p:cNvSpPr>
          <p:nvPr>
            <p:ph type="sldNum" sz="quarter" idx="3"/>
          </p:nvPr>
        </p:nvSpPr>
        <p:spPr>
          <a:xfrm>
            <a:off x="4660900" y="13896975"/>
            <a:ext cx="3567113" cy="733425"/>
          </a:xfrm>
          <a:prstGeom prst="rect">
            <a:avLst/>
          </a:prstGeom>
        </p:spPr>
        <p:txBody>
          <a:bodyPr vert="horz" lIns="91440" tIns="45720" rIns="91440" bIns="45720" rtlCol="0" anchor="b"/>
          <a:lstStyle>
            <a:lvl1pPr algn="r">
              <a:defRPr sz="1200"/>
            </a:lvl1pPr>
          </a:lstStyle>
          <a:p>
            <a:fld id="{0956C936-C8D8-4643-AC84-B0AB88AD27DB}" type="slidenum">
              <a:rPr lang="en-US" smtClean="0"/>
              <a:t>‹#›</a:t>
            </a:fld>
            <a:endParaRPr lang="en-US"/>
          </a:p>
        </p:txBody>
      </p:sp>
    </p:spTree>
    <p:extLst>
      <p:ext uri="{BB962C8B-B14F-4D97-AF65-F5344CB8AC3E}">
        <p14:creationId xmlns:p14="http://schemas.microsoft.com/office/powerpoint/2010/main" val="2224740376"/>
      </p:ext>
    </p:extLst>
  </p:cSld>
  <p:clrMap bg1="lt1" tx1="dk1" bg2="lt2" tx2="dk2" accent1="accent1" accent2="accent2" accent3="accent3" accent4="accent4" accent5="accent5" accent6="accent6" hlink="hlink" folHlink="folHlink"/>
  <p:hf sldNum="0"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3.sv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254588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kaggle.com/datasets/itachi9604/disease-symptom-description-dataset/discussion/529794"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Font typeface="Wingdings" panose="05000000000000000000" pitchFamily="2" charset="2"/>
              <a:buNone/>
            </a:pPr>
            <a:r>
              <a:rPr lang="en-US" sz="1200" dirty="0">
                <a:solidFill>
                  <a:schemeClr val="tx1">
                    <a:lumMod val="65000"/>
                    <a:lumOff val="35000"/>
                  </a:schemeClr>
                </a:solidFill>
                <a:latin typeface="Lora" pitchFamily="2" charset="0"/>
                <a:ea typeface="Source Sans Pro" pitchFamily="34" charset="-122"/>
              </a:rPr>
              <a:t>Multilayer Perceptron (MLP), Convolutional Neural Network (CNN), Long Short-Term Memory (LSTM) and a transformer model (</a:t>
            </a:r>
            <a:r>
              <a:rPr lang="en-US" sz="1200" dirty="0" err="1">
                <a:solidFill>
                  <a:schemeClr val="tx1">
                    <a:lumMod val="65000"/>
                    <a:lumOff val="35000"/>
                  </a:schemeClr>
                </a:solidFill>
                <a:latin typeface="Lora" pitchFamily="2" charset="0"/>
                <a:ea typeface="Source Sans Pro" pitchFamily="34" charset="-122"/>
              </a:rPr>
              <a:t>DistilBERT</a:t>
            </a:r>
            <a:r>
              <a:rPr lang="en-US" sz="1200" dirty="0">
                <a:solidFill>
                  <a:schemeClr val="tx1">
                    <a:lumMod val="65000"/>
                    <a:lumOff val="35000"/>
                  </a:schemeClr>
                </a:solidFill>
                <a:latin typeface="Lora" pitchFamily="2" charset="0"/>
                <a:ea typeface="Source Sans Pro" pitchFamily="34" charset="-122"/>
              </a:rPr>
              <a:t>)—</a:t>
            </a:r>
            <a:endParaRPr lang="en-US" b="1" i="0" dirty="0">
              <a:solidFill>
                <a:srgbClr val="1F2328"/>
              </a:solidFill>
              <a:effectLst/>
              <a:highlight>
                <a:srgbClr val="FFFFFF"/>
              </a:highlight>
              <a:latin typeface="-apple-system"/>
            </a:endParaRPr>
          </a:p>
          <a:p>
            <a:pPr marL="0" indent="0" algn="l">
              <a:buFont typeface="Wingdings" panose="05000000000000000000" pitchFamily="2" charset="2"/>
              <a:buNone/>
            </a:pPr>
            <a:endParaRPr lang="en-US" b="1" i="0" dirty="0">
              <a:solidFill>
                <a:srgbClr val="1F2328"/>
              </a:solidFill>
              <a:effectLst/>
              <a:highlight>
                <a:srgbClr val="FFFFFF"/>
              </a:highlight>
              <a:latin typeface="-apple-system"/>
            </a:endParaRPr>
          </a:p>
          <a:p>
            <a:pPr marL="0" indent="0" algn="l">
              <a:buFont typeface="Wingdings" panose="05000000000000000000" pitchFamily="2" charset="2"/>
              <a:buNone/>
            </a:pPr>
            <a:r>
              <a:rPr lang="en-US" b="1" i="0" dirty="0">
                <a:solidFill>
                  <a:srgbClr val="1F2328"/>
                </a:solidFill>
                <a:effectLst/>
                <a:highlight>
                  <a:srgbClr val="FFFFFF"/>
                </a:highlight>
                <a:latin typeface="-apple-system"/>
              </a:rPr>
              <a:t>Peta presents: Slide 1</a:t>
            </a:r>
          </a:p>
          <a:p>
            <a:pPr marL="0" indent="0" algn="l">
              <a:buFont typeface="Wingdings" panose="05000000000000000000" pitchFamily="2" charset="2"/>
              <a:buNone/>
            </a:pPr>
            <a:endParaRPr lang="en-US" b="1" i="0" dirty="0">
              <a:solidFill>
                <a:srgbClr val="1F2328"/>
              </a:solidFill>
              <a:effectLst/>
              <a:highlight>
                <a:srgbClr val="FFFFFF"/>
              </a:highlight>
              <a:latin typeface="-apple-system"/>
            </a:endParaRPr>
          </a:p>
          <a:p>
            <a:pPr marL="171450" indent="-171450" algn="l">
              <a:buFont typeface="Wingdings" panose="05000000000000000000" pitchFamily="2" charset="2"/>
              <a:buChar char="§"/>
            </a:pPr>
            <a:r>
              <a:rPr lang="en-US" b="0" i="0" dirty="0">
                <a:solidFill>
                  <a:srgbClr val="1F2328"/>
                </a:solidFill>
                <a:effectLst/>
                <a:highlight>
                  <a:srgbClr val="FFFFFF"/>
                </a:highlight>
                <a:latin typeface="-apple-system"/>
              </a:rPr>
              <a:t>Python: The primary programming language used.</a:t>
            </a:r>
          </a:p>
          <a:p>
            <a:pPr marL="171450" indent="-171450" algn="l">
              <a:buFont typeface="Wingdings" panose="05000000000000000000" pitchFamily="2" charset="2"/>
              <a:buChar char="§"/>
            </a:pPr>
            <a:r>
              <a:rPr lang="en-US" b="0" i="0" dirty="0">
                <a:solidFill>
                  <a:srgbClr val="1F2328"/>
                </a:solidFill>
                <a:effectLst/>
                <a:highlight>
                  <a:srgbClr val="FFFFFF"/>
                </a:highlight>
                <a:latin typeface="-apple-system"/>
              </a:rPr>
              <a:t>TensorFlow/Keras: For building and training the neural network models.</a:t>
            </a:r>
          </a:p>
          <a:p>
            <a:pPr marL="171450" indent="-171450" algn="l">
              <a:buFont typeface="Wingdings" panose="05000000000000000000" pitchFamily="2" charset="2"/>
              <a:buChar char="§"/>
            </a:pPr>
            <a:r>
              <a:rPr lang="en-US" b="0" i="0" dirty="0">
                <a:solidFill>
                  <a:srgbClr val="1F2328"/>
                </a:solidFill>
                <a:effectLst/>
                <a:highlight>
                  <a:srgbClr val="FFFFFF"/>
                </a:highlight>
                <a:latin typeface="-apple-system"/>
              </a:rPr>
              <a:t>Streamlit: To create a user-friendly web application that interacts with the trained models.</a:t>
            </a:r>
          </a:p>
          <a:p>
            <a:pPr marL="171450" indent="-171450" algn="l">
              <a:buFont typeface="Wingdings" panose="05000000000000000000" pitchFamily="2" charset="2"/>
              <a:buChar char="§"/>
            </a:pPr>
            <a:r>
              <a:rPr lang="en-US" b="0" i="0" dirty="0">
                <a:solidFill>
                  <a:srgbClr val="1F2328"/>
                </a:solidFill>
                <a:effectLst/>
                <a:highlight>
                  <a:srgbClr val="FFFFFF"/>
                </a:highlight>
                <a:latin typeface="-apple-system"/>
              </a:rPr>
              <a:t>Pandas/</a:t>
            </a:r>
            <a:r>
              <a:rPr lang="en-US" b="0" i="0" dirty="0" err="1">
                <a:solidFill>
                  <a:srgbClr val="1F2328"/>
                </a:solidFill>
                <a:effectLst/>
                <a:highlight>
                  <a:srgbClr val="FFFFFF"/>
                </a:highlight>
                <a:latin typeface="-apple-system"/>
              </a:rPr>
              <a:t>Numpy</a:t>
            </a:r>
            <a:r>
              <a:rPr lang="en-US" b="0" i="0" dirty="0">
                <a:solidFill>
                  <a:srgbClr val="1F2328"/>
                </a:solidFill>
                <a:effectLst/>
                <a:highlight>
                  <a:srgbClr val="FFFFFF"/>
                </a:highlight>
                <a:latin typeface="-apple-system"/>
              </a:rPr>
              <a:t>: For data manipulation and numerical operations.</a:t>
            </a:r>
          </a:p>
          <a:p>
            <a:pPr marL="171450" indent="-171450" algn="l">
              <a:buFont typeface="Wingdings" panose="05000000000000000000" pitchFamily="2" charset="2"/>
              <a:buChar char="§"/>
            </a:pPr>
            <a:r>
              <a:rPr lang="en-US" b="0" i="0" dirty="0">
                <a:solidFill>
                  <a:srgbClr val="1F2328"/>
                </a:solidFill>
                <a:effectLst/>
                <a:highlight>
                  <a:srgbClr val="FFFFFF"/>
                </a:highlight>
                <a:latin typeface="-apple-system"/>
              </a:rPr>
              <a:t>Hugging Face: For training the DistilBERT transformer model.</a:t>
            </a:r>
          </a:p>
          <a:p>
            <a:pPr algn="l">
              <a:buFont typeface="Arial" panose="020B0604020202020204" pitchFamily="34" charset="0"/>
              <a:buChar char="•"/>
            </a:pPr>
            <a:endParaRPr lang="en-US" b="0" i="0" dirty="0">
              <a:solidFill>
                <a:srgbClr val="1F2328"/>
              </a:solidFill>
              <a:effectLst/>
              <a:highlight>
                <a:srgbClr val="FFFFFF"/>
              </a:highlight>
              <a:latin typeface="-apple-system"/>
            </a:endParaRPr>
          </a:p>
          <a:p>
            <a:pPr algn="l">
              <a:buFont typeface="Arial" panose="020B0604020202020204" pitchFamily="34" charset="0"/>
              <a:buChar char="•"/>
            </a:pPr>
            <a:endParaRPr lang="en-US" b="0" i="0" dirty="0">
              <a:solidFill>
                <a:srgbClr val="1F2328"/>
              </a:solidFill>
              <a:effectLst/>
              <a:highlight>
                <a:srgbClr val="FFFFFF"/>
              </a:highlight>
              <a:latin typeface="-apple-system"/>
            </a:endParaRPr>
          </a:p>
          <a:p>
            <a:pPr algn="l">
              <a:buFont typeface="Arial" panose="020B0604020202020204" pitchFamily="34" charset="0"/>
              <a:buNone/>
            </a:pPr>
            <a:r>
              <a:rPr lang="en-US" b="1" i="0" dirty="0">
                <a:solidFill>
                  <a:srgbClr val="1F2328"/>
                </a:solidFill>
                <a:effectLst/>
                <a:highlight>
                  <a:srgbClr val="FFFFFF"/>
                </a:highlight>
                <a:latin typeface="-apple-system"/>
              </a:rPr>
              <a:t>Note: </a:t>
            </a:r>
            <a:r>
              <a:rPr lang="en-US" b="0" i="0" dirty="0">
                <a:solidFill>
                  <a:srgbClr val="1F2328"/>
                </a:solidFill>
                <a:effectLst/>
                <a:highlight>
                  <a:srgbClr val="FFFFFF"/>
                </a:highlight>
                <a:latin typeface="-apple-system"/>
              </a:rPr>
              <a:t>The Streamlit application serves as the interface for users to interact with the MLP model. Users can input their symptoms, and the application will predict potential diseases. The application is designed to be intuitive and accessible for non-technical users.</a:t>
            </a:r>
          </a:p>
          <a:p>
            <a:endParaRPr lang="en-US" dirty="0"/>
          </a:p>
          <a:p>
            <a:pPr>
              <a:lnSpc>
                <a:spcPts val="3800"/>
              </a:lnSpc>
              <a:spcAft>
                <a:spcPts val="300"/>
              </a:spcAft>
            </a:pPr>
            <a:r>
              <a:rPr lang="en-US" sz="2000" dirty="0">
                <a:solidFill>
                  <a:srgbClr val="38512F"/>
                </a:solidFill>
                <a:latin typeface="Lora" pitchFamily="34" charset="0"/>
              </a:rPr>
              <a:t>Alignment to Project Requirements </a:t>
            </a:r>
          </a:p>
          <a:p>
            <a:pPr>
              <a:spcAft>
                <a:spcPts val="300"/>
              </a:spcAft>
            </a:pPr>
            <a:endParaRPr lang="en-US" sz="800" dirty="0">
              <a:solidFill>
                <a:srgbClr val="3A3630"/>
              </a:solidFill>
              <a:latin typeface="Aptos Narrow" panose="020B0004020202020204" pitchFamily="34" charset="0"/>
              <a:ea typeface="Source Sans Pro" pitchFamily="34" charset="-122"/>
            </a:endParaRPr>
          </a:p>
          <a:p>
            <a:pPr marL="285750" indent="-285750">
              <a:spcAft>
                <a:spcPts val="300"/>
              </a:spcAft>
              <a:buFont typeface="Wingdings" panose="05000000000000000000" pitchFamily="2" charset="2"/>
              <a:buChar char=""/>
            </a:pPr>
            <a:r>
              <a:rPr lang="en-US" sz="1100" dirty="0">
                <a:solidFill>
                  <a:srgbClr val="3A3630"/>
                </a:solidFill>
                <a:latin typeface="Lora" pitchFamily="2" charset="0"/>
                <a:ea typeface="Source Sans Pro" pitchFamily="34" charset="-122"/>
              </a:rPr>
              <a:t>Leveraged datasets large enough to effectively train a neural network with a high degree of accuracy for reliable results</a:t>
            </a:r>
          </a:p>
          <a:p>
            <a:pPr marL="285750" indent="-285750">
              <a:spcAft>
                <a:spcPts val="300"/>
              </a:spcAft>
              <a:buFont typeface="Wingdings" panose="05000000000000000000" pitchFamily="2" charset="2"/>
              <a:buChar char=""/>
            </a:pPr>
            <a:r>
              <a:rPr lang="en-US" sz="1100" dirty="0">
                <a:solidFill>
                  <a:srgbClr val="3A3630"/>
                </a:solidFill>
                <a:latin typeface="Lora" pitchFamily="2" charset="0"/>
                <a:ea typeface="Source Sans Pro" pitchFamily="34" charset="-122"/>
              </a:rPr>
              <a:t>Evaluated trained model(s) using testing data. Included calculations, metrics, or visualizations used to evaluate performance</a:t>
            </a:r>
          </a:p>
          <a:p>
            <a:pPr marL="285750" indent="-285750">
              <a:spcAft>
                <a:spcPts val="300"/>
              </a:spcAft>
              <a:buFont typeface="Wingdings" panose="05000000000000000000" pitchFamily="2" charset="2"/>
              <a:buChar char=""/>
            </a:pPr>
            <a:r>
              <a:rPr lang="en-US" sz="1100" dirty="0">
                <a:solidFill>
                  <a:srgbClr val="3A3630"/>
                </a:solidFill>
                <a:latin typeface="Lora" pitchFamily="2" charset="0"/>
                <a:ea typeface="Source Sans Pro" pitchFamily="34" charset="-122"/>
              </a:rPr>
              <a:t>Utilized the following:</a:t>
            </a:r>
          </a:p>
          <a:p>
            <a:pPr marL="800100" lvl="1" indent="-342900">
              <a:lnSpc>
                <a:spcPct val="107000"/>
              </a:lnSpc>
              <a:spcAft>
                <a:spcPts val="300"/>
              </a:spcAft>
              <a:buFont typeface="Courier New" panose="02070309020205020404" pitchFamily="49" charset="0"/>
              <a:buChar char="o"/>
            </a:pPr>
            <a:r>
              <a:rPr lang="en-US" sz="1100" dirty="0">
                <a:solidFill>
                  <a:srgbClr val="3A3630"/>
                </a:solidFill>
                <a:latin typeface="Lora" pitchFamily="2" charset="0"/>
                <a:ea typeface="Source Sans Pro" pitchFamily="34" charset="-122"/>
              </a:rPr>
              <a:t>scikit-learn</a:t>
            </a:r>
          </a:p>
          <a:p>
            <a:pPr marL="800100" lvl="1" indent="-342900">
              <a:lnSpc>
                <a:spcPct val="107000"/>
              </a:lnSpc>
              <a:spcAft>
                <a:spcPts val="300"/>
              </a:spcAft>
              <a:buFont typeface="Courier New" panose="02070309020205020404" pitchFamily="49" charset="0"/>
              <a:buChar char="o"/>
            </a:pPr>
            <a:r>
              <a:rPr lang="en-US" sz="1100" dirty="0">
                <a:solidFill>
                  <a:srgbClr val="3A3630"/>
                </a:solidFill>
                <a:latin typeface="Lora" pitchFamily="2" charset="0"/>
                <a:ea typeface="Source Sans Pro" pitchFamily="34" charset="-122"/>
              </a:rPr>
              <a:t>Keras</a:t>
            </a:r>
          </a:p>
          <a:p>
            <a:pPr marL="800100" lvl="1" indent="-342900">
              <a:lnSpc>
                <a:spcPct val="107000"/>
              </a:lnSpc>
              <a:spcAft>
                <a:spcPts val="300"/>
              </a:spcAft>
              <a:buFont typeface="Courier New" panose="02070309020205020404" pitchFamily="49" charset="0"/>
              <a:buChar char="o"/>
            </a:pPr>
            <a:r>
              <a:rPr lang="en-US" sz="1100" dirty="0">
                <a:solidFill>
                  <a:srgbClr val="3A3630"/>
                </a:solidFill>
                <a:latin typeface="Lora" pitchFamily="2" charset="0"/>
                <a:ea typeface="Source Sans Pro" pitchFamily="34" charset="-122"/>
              </a:rPr>
              <a:t>TensorFlow</a:t>
            </a:r>
          </a:p>
          <a:p>
            <a:pPr marL="800100" lvl="1" indent="-342900">
              <a:lnSpc>
                <a:spcPct val="107000"/>
              </a:lnSpc>
              <a:spcAft>
                <a:spcPts val="300"/>
              </a:spcAft>
              <a:buFont typeface="Courier New" panose="02070309020205020404" pitchFamily="49" charset="0"/>
              <a:buChar char="o"/>
            </a:pPr>
            <a:r>
              <a:rPr lang="en-US" sz="1100" dirty="0">
                <a:solidFill>
                  <a:srgbClr val="3A3630"/>
                </a:solidFill>
                <a:latin typeface="Lora" pitchFamily="2" charset="0"/>
                <a:ea typeface="Source Sans Pro" pitchFamily="34" charset="-122"/>
              </a:rPr>
              <a:t>Hugging Face</a:t>
            </a:r>
          </a:p>
          <a:p>
            <a:pPr marL="285750" indent="-285750">
              <a:lnSpc>
                <a:spcPct val="107000"/>
              </a:lnSpc>
              <a:spcAft>
                <a:spcPts val="300"/>
              </a:spcAft>
              <a:buFont typeface="Wingdings" panose="05000000000000000000" pitchFamily="2" charset="2"/>
              <a:buChar char=""/>
            </a:pPr>
            <a:r>
              <a:rPr lang="en-US" sz="1100" dirty="0">
                <a:solidFill>
                  <a:srgbClr val="3A3630"/>
                </a:solidFill>
                <a:latin typeface="Lora" pitchFamily="2" charset="0"/>
                <a:ea typeface="Source Sans Pro" pitchFamily="34" charset="-122"/>
              </a:rPr>
              <a:t>Used a library or technology NOT covered in class, specifically: </a:t>
            </a:r>
            <a:r>
              <a:rPr lang="en-US" sz="1100" dirty="0" err="1">
                <a:solidFill>
                  <a:srgbClr val="3A3630"/>
                </a:solidFill>
                <a:latin typeface="Lora" pitchFamily="2" charset="0"/>
                <a:ea typeface="Source Sans Pro" pitchFamily="34" charset="-122"/>
              </a:rPr>
              <a:t>Streamlit</a:t>
            </a:r>
            <a:r>
              <a:rPr lang="en-US" sz="1100" dirty="0">
                <a:solidFill>
                  <a:srgbClr val="3A3630"/>
                </a:solidFill>
                <a:latin typeface="Lora" pitchFamily="2" charset="0"/>
                <a:ea typeface="Source Sans Pro" pitchFamily="34" charset="-122"/>
              </a:rPr>
              <a:t> </a:t>
            </a:r>
          </a:p>
          <a:p>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b="1" i="0" dirty="0">
                <a:solidFill>
                  <a:srgbClr val="1F2328"/>
                </a:solidFill>
                <a:effectLst/>
                <a:highlight>
                  <a:srgbClr val="FFFFFF"/>
                </a:highlight>
                <a:latin typeface="-apple-system"/>
              </a:rPr>
              <a:t>Peta presents: slide 2</a:t>
            </a:r>
          </a:p>
          <a:p>
            <a:pPr marL="0" indent="0" algn="l">
              <a:buFont typeface="Wingdings" panose="05000000000000000000" pitchFamily="2" charset="2"/>
              <a:buNone/>
            </a:pPr>
            <a:endParaRPr lang="en-US" b="0" i="0" dirty="0">
              <a:solidFill>
                <a:srgbClr val="1F2328"/>
              </a:solidFill>
              <a:effectLst/>
              <a:highlight>
                <a:srgbClr val="FFFFFF"/>
              </a:highlight>
              <a:latin typeface="-apple-system"/>
            </a:endParaRPr>
          </a:p>
          <a:p>
            <a:pPr marL="171450" indent="-171450" algn="l">
              <a:buFont typeface="Wingdings" panose="05000000000000000000" pitchFamily="2" charset="2"/>
              <a:buChar char="§"/>
            </a:pPr>
            <a:r>
              <a:rPr lang="en-US" b="0" i="0" dirty="0">
                <a:solidFill>
                  <a:srgbClr val="1F2328"/>
                </a:solidFill>
                <a:effectLst/>
                <a:highlight>
                  <a:srgbClr val="FFFFFF"/>
                </a:highlight>
                <a:latin typeface="-apple-system"/>
              </a:rPr>
              <a:t>The dataset for this project was sourced from Kaggle (</a:t>
            </a:r>
            <a:r>
              <a:rPr lang="en-US" b="0" i="0" u="sng" dirty="0">
                <a:solidFill>
                  <a:srgbClr val="1F2328"/>
                </a:solidFill>
                <a:effectLst/>
                <a:highlight>
                  <a:srgbClr val="FFFFFF"/>
                </a:highlight>
                <a:latin typeface="-apple-system"/>
                <a:hlinkClick r:id="rId3"/>
              </a:rPr>
              <a:t>dataset link</a:t>
            </a:r>
            <a:r>
              <a:rPr lang="en-US" b="0" i="0" dirty="0">
                <a:solidFill>
                  <a:srgbClr val="1F2328"/>
                </a:solidFill>
                <a:effectLst/>
                <a:highlight>
                  <a:srgbClr val="FFFFFF"/>
                </a:highlight>
                <a:latin typeface="-apple-system"/>
              </a:rPr>
              <a:t>) and those data were sourced from the CDC.</a:t>
            </a:r>
          </a:p>
          <a:p>
            <a:pPr marL="171450" indent="-171450" algn="l">
              <a:buFont typeface="Wingdings" panose="05000000000000000000" pitchFamily="2" charset="2"/>
              <a:buChar char="§"/>
            </a:pPr>
            <a:r>
              <a:rPr lang="en-US" b="1" i="0" dirty="0">
                <a:solidFill>
                  <a:srgbClr val="1F2328"/>
                </a:solidFill>
                <a:effectLst/>
                <a:highlight>
                  <a:srgbClr val="FFFFFF"/>
                </a:highlight>
                <a:latin typeface="-apple-system"/>
              </a:rPr>
              <a:t>Symptom-Disease </a:t>
            </a:r>
            <a:r>
              <a:rPr lang="en-US" b="1" i="0" dirty="0" err="1">
                <a:solidFill>
                  <a:srgbClr val="1F2328"/>
                </a:solidFill>
                <a:effectLst/>
                <a:highlight>
                  <a:srgbClr val="FFFFFF"/>
                </a:highlight>
                <a:latin typeface="-apple-system"/>
              </a:rPr>
              <a:t>DataFrame</a:t>
            </a:r>
            <a:r>
              <a:rPr lang="en-US" b="1" i="0" dirty="0">
                <a:solidFill>
                  <a:srgbClr val="1F2328"/>
                </a:solidFill>
                <a:effectLst/>
                <a:highlight>
                  <a:srgbClr val="FFFFFF"/>
                </a:highlight>
                <a:latin typeface="-apple-system"/>
              </a:rPr>
              <a:t> Example:</a:t>
            </a:r>
            <a:r>
              <a:rPr lang="en-US" b="0" i="0" dirty="0">
                <a:solidFill>
                  <a:srgbClr val="1F2328"/>
                </a:solidFill>
                <a:effectLst/>
                <a:highlight>
                  <a:srgbClr val="FFFFFF"/>
                </a:highlight>
                <a:latin typeface="-apple-system"/>
              </a:rPr>
              <a:t> </a:t>
            </a:r>
            <a:r>
              <a:rPr lang="en-US" b="0" i="0" dirty="0" err="1">
                <a:solidFill>
                  <a:srgbClr val="1F2328"/>
                </a:solidFill>
                <a:effectLst/>
                <a:highlight>
                  <a:srgbClr val="FFFFFF"/>
                </a:highlight>
                <a:latin typeface="-apple-system"/>
              </a:rPr>
              <a:t>diseases_data</a:t>
            </a:r>
            <a:r>
              <a:rPr lang="en-US" b="0" i="0" dirty="0">
                <a:solidFill>
                  <a:srgbClr val="1F2328"/>
                </a:solidFill>
                <a:effectLst/>
                <a:highlight>
                  <a:srgbClr val="FFFFFF"/>
                </a:highlight>
                <a:latin typeface="-apple-system"/>
              </a:rPr>
              <a:t> = "Common Cold": ["Runny nose", "Sore throat", "Cough", "Fever", "Fatigue", "Sneezing", "Congestion", "Headache", "Mild fever", "Body aches"],</a:t>
            </a:r>
          </a:p>
          <a:p>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Priscilla presents – Slide 3</a:t>
            </a:r>
          </a:p>
          <a:p>
            <a:endParaRPr lang="en-US" b="1" dirty="0"/>
          </a:p>
          <a:p>
            <a:r>
              <a:rPr lang="en-US" u="sng" dirty="0"/>
              <a:t>Note after making point 1: </a:t>
            </a:r>
          </a:p>
          <a:p>
            <a:r>
              <a:rPr lang="en-US" dirty="0"/>
              <a:t>F1: Number of overlapping symptoms – light red/symptoms that overlap with other diseases --- blue/no overlap</a:t>
            </a:r>
          </a:p>
          <a:p>
            <a:r>
              <a:rPr lang="en-US" dirty="0"/>
              <a:t>F2: distribution of symptoms </a:t>
            </a:r>
          </a:p>
          <a:p>
            <a:endParaRPr lang="en-US" dirty="0"/>
          </a:p>
          <a:p>
            <a:endParaRPr lang="en-US" dirty="0"/>
          </a:p>
          <a:p>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Priscilla presents – Slide 4</a:t>
            </a:r>
          </a:p>
          <a:p>
            <a:endParaRPr lang="en-US" dirty="0"/>
          </a:p>
          <a:p>
            <a:r>
              <a:rPr lang="en-US" dirty="0"/>
              <a:t>Where should these comments fall? </a:t>
            </a:r>
          </a:p>
          <a:p>
            <a:pPr marL="171450" indent="-171450">
              <a:buFont typeface="Wingdings" panose="05000000000000000000" pitchFamily="2" charset="2"/>
              <a:buChar char="§"/>
            </a:pPr>
            <a:r>
              <a:rPr lang="en-US" dirty="0"/>
              <a:t>J’Mari: Changed number of neurons per layer, changed batch sizes, found appropriate learning rate. </a:t>
            </a:r>
          </a:p>
          <a:p>
            <a:pPr marL="0" indent="0">
              <a:buFontTx/>
              <a:buNone/>
            </a:pPr>
            <a:endParaRPr lang="en-US" b="0" i="0" dirty="0">
              <a:solidFill>
                <a:srgbClr val="1F2328"/>
              </a:solidFill>
              <a:effectLst/>
              <a:highlight>
                <a:srgbClr val="FFFFFF"/>
              </a:highlight>
              <a:latin typeface="-apple-system"/>
            </a:endParaRPr>
          </a:p>
          <a:p>
            <a:pPr marL="0" indent="0">
              <a:buFontTx/>
              <a:buNone/>
            </a:pPr>
            <a:r>
              <a:rPr lang="en-US" b="0" i="0" dirty="0">
                <a:solidFill>
                  <a:srgbClr val="1F2328"/>
                </a:solidFill>
                <a:effectLst/>
                <a:highlight>
                  <a:srgbClr val="FFFFFF"/>
                </a:highlight>
                <a:latin typeface="-apple-system"/>
              </a:rPr>
              <a:t>Based on the results, the </a:t>
            </a:r>
            <a:r>
              <a:rPr lang="en-US" b="1" i="0" dirty="0">
                <a:solidFill>
                  <a:srgbClr val="1F2328"/>
                </a:solidFill>
                <a:effectLst/>
                <a:highlight>
                  <a:srgbClr val="FFFFFF"/>
                </a:highlight>
                <a:latin typeface="-apple-system"/>
              </a:rPr>
              <a:t>Multi-Layer Perceptron (MLP)</a:t>
            </a:r>
            <a:r>
              <a:rPr lang="en-US" b="0" i="0" dirty="0">
                <a:solidFill>
                  <a:srgbClr val="1F2328"/>
                </a:solidFill>
                <a:effectLst/>
                <a:highlight>
                  <a:srgbClr val="FFFFFF"/>
                </a:highlight>
                <a:latin typeface="-apple-system"/>
              </a:rPr>
              <a:t> model performed the best, showing strong accuracy and low loss. The </a:t>
            </a:r>
            <a:r>
              <a:rPr lang="en-US" b="1" i="0" dirty="0">
                <a:solidFill>
                  <a:srgbClr val="1F2328"/>
                </a:solidFill>
                <a:effectLst/>
                <a:highlight>
                  <a:srgbClr val="FFFFFF"/>
                </a:highlight>
                <a:latin typeface="-apple-system"/>
              </a:rPr>
              <a:t>Convolutional Neural Network (CNN)</a:t>
            </a:r>
            <a:r>
              <a:rPr lang="en-US" b="0" i="0" dirty="0">
                <a:solidFill>
                  <a:srgbClr val="1F2328"/>
                </a:solidFill>
                <a:effectLst/>
                <a:highlight>
                  <a:srgbClr val="FFFFFF"/>
                </a:highlight>
                <a:latin typeface="-apple-system"/>
              </a:rPr>
              <a:t> also performed reasonably well but had a slightly higher test loss. The </a:t>
            </a:r>
            <a:r>
              <a:rPr lang="en-US" b="1" i="0" dirty="0">
                <a:solidFill>
                  <a:srgbClr val="1F2328"/>
                </a:solidFill>
                <a:effectLst/>
                <a:highlight>
                  <a:srgbClr val="FFFFFF"/>
                </a:highlight>
                <a:latin typeface="-apple-system"/>
              </a:rPr>
              <a:t>Recurrent Neural Network (RNN) with LSTM</a:t>
            </a:r>
            <a:r>
              <a:rPr lang="en-US" b="0" i="0" dirty="0">
                <a:solidFill>
                  <a:srgbClr val="1F2328"/>
                </a:solidFill>
                <a:effectLst/>
                <a:highlight>
                  <a:srgbClr val="FFFFFF"/>
                </a:highlight>
                <a:latin typeface="-apple-system"/>
              </a:rPr>
              <a:t> and the </a:t>
            </a:r>
            <a:r>
              <a:rPr lang="en-US" b="1" i="0" dirty="0">
                <a:solidFill>
                  <a:srgbClr val="1F2328"/>
                </a:solidFill>
                <a:effectLst/>
                <a:highlight>
                  <a:srgbClr val="FFFFFF"/>
                </a:highlight>
                <a:latin typeface="-apple-system"/>
              </a:rPr>
              <a:t>Transformer Model (DistilBERT):</a:t>
            </a:r>
            <a:r>
              <a:rPr lang="en-US" b="0" i="0" dirty="0">
                <a:solidFill>
                  <a:srgbClr val="1F2328"/>
                </a:solidFill>
                <a:effectLst/>
                <a:highlight>
                  <a:srgbClr val="FFFFFF"/>
                </a:highlight>
                <a:latin typeface="-apple-system"/>
              </a:rPr>
              <a:t>, despite several modifications, did not perform well, indicating that it might not be the right choice for this dataset.</a:t>
            </a:r>
          </a:p>
          <a:p>
            <a:pPr marL="171450" indent="-171450">
              <a:buFontTx/>
              <a:buChar char="-"/>
            </a:pPr>
            <a:endParaRPr lang="en-US" b="0" i="0" dirty="0">
              <a:solidFill>
                <a:srgbClr val="1F2328"/>
              </a:solidFill>
              <a:effectLst/>
              <a:highlight>
                <a:srgbClr val="FFFFFF"/>
              </a:highlight>
              <a:latin typeface="-apple-system"/>
            </a:endParaRPr>
          </a:p>
          <a:p>
            <a:pPr marL="171450" indent="-171450" algn="l">
              <a:buFont typeface="Wingdings" panose="05000000000000000000" pitchFamily="2" charset="2"/>
              <a:buChar char="§"/>
            </a:pPr>
            <a:r>
              <a:rPr lang="en-US" b="1" i="0" dirty="0">
                <a:solidFill>
                  <a:srgbClr val="1F2328"/>
                </a:solidFill>
                <a:effectLst/>
                <a:highlight>
                  <a:srgbClr val="FFFFFF"/>
                </a:highlight>
                <a:latin typeface="-apple-system"/>
              </a:rPr>
              <a:t>Multi-Layer Perceptron (MLP):</a:t>
            </a:r>
            <a:br>
              <a:rPr lang="en-US" b="0" i="0" dirty="0">
                <a:solidFill>
                  <a:srgbClr val="1F2328"/>
                </a:solidFill>
                <a:effectLst/>
                <a:highlight>
                  <a:srgbClr val="FFFFFF"/>
                </a:highlight>
                <a:latin typeface="-apple-system"/>
              </a:rPr>
            </a:br>
            <a:r>
              <a:rPr lang="en-US" b="0" i="0" dirty="0">
                <a:solidFill>
                  <a:srgbClr val="1F2328"/>
                </a:solidFill>
                <a:effectLst/>
                <a:highlight>
                  <a:srgbClr val="FFFFFF"/>
                </a:highlight>
                <a:latin typeface="-apple-system"/>
              </a:rPr>
              <a:t>The MLP model showed strong performance, with a training accuracy of 100% and a test accuracy of 81%. This indicates that the model was able to learn the patterns in the training data effectively and generalize relatively well to unseen data. The model's loss was also low, making it the best performer among the models tested.</a:t>
            </a:r>
          </a:p>
          <a:p>
            <a:pPr marL="171450" indent="-171450" algn="l">
              <a:buFont typeface="Wingdings" panose="05000000000000000000" pitchFamily="2" charset="2"/>
              <a:buChar char="§"/>
            </a:pPr>
            <a:r>
              <a:rPr lang="en-US" b="1" i="0" dirty="0">
                <a:solidFill>
                  <a:srgbClr val="1F2328"/>
                </a:solidFill>
                <a:effectLst/>
                <a:highlight>
                  <a:srgbClr val="FFFFFF"/>
                </a:highlight>
                <a:latin typeface="-apple-system"/>
              </a:rPr>
              <a:t>Convolutional Neural Network (CNN):</a:t>
            </a:r>
            <a:br>
              <a:rPr lang="en-US" b="0" i="0" dirty="0">
                <a:solidFill>
                  <a:srgbClr val="1F2328"/>
                </a:solidFill>
                <a:effectLst/>
                <a:highlight>
                  <a:srgbClr val="FFFFFF"/>
                </a:highlight>
                <a:latin typeface="-apple-system"/>
              </a:rPr>
            </a:br>
            <a:r>
              <a:rPr lang="en-US" b="0" i="0" dirty="0">
                <a:solidFill>
                  <a:srgbClr val="1F2328"/>
                </a:solidFill>
                <a:effectLst/>
                <a:highlight>
                  <a:srgbClr val="FFFFFF"/>
                </a:highlight>
                <a:latin typeface="-apple-system"/>
              </a:rPr>
              <a:t>The CNN model performed well with a test accuracy of approximately 80.5%. Although the training accuracy was high, the model experienced a higher loss during testing, suggesting that while it captured some patterns in the data, it wasn't as effective as the MLP in generalizing to new examples.</a:t>
            </a:r>
          </a:p>
          <a:p>
            <a:pPr marL="171450" indent="-171450" algn="l">
              <a:buFont typeface="Wingdings" panose="05000000000000000000" pitchFamily="2" charset="2"/>
              <a:buChar char="§"/>
            </a:pPr>
            <a:r>
              <a:rPr lang="en-US" b="1" i="0" dirty="0">
                <a:solidFill>
                  <a:srgbClr val="1F2328"/>
                </a:solidFill>
                <a:effectLst/>
                <a:highlight>
                  <a:srgbClr val="FFFFFF"/>
                </a:highlight>
                <a:latin typeface="-apple-system"/>
              </a:rPr>
              <a:t>Recurrent Neural Network (RNN) with LSTM:</a:t>
            </a:r>
            <a:br>
              <a:rPr lang="en-US" b="0" i="0" dirty="0">
                <a:solidFill>
                  <a:srgbClr val="1F2328"/>
                </a:solidFill>
                <a:effectLst/>
                <a:highlight>
                  <a:srgbClr val="FFFFFF"/>
                </a:highlight>
                <a:latin typeface="-apple-system"/>
              </a:rPr>
            </a:br>
            <a:r>
              <a:rPr lang="en-US" b="0" i="0" dirty="0">
                <a:solidFill>
                  <a:srgbClr val="1F2328"/>
                </a:solidFill>
                <a:effectLst/>
                <a:highlight>
                  <a:srgbClr val="FFFFFF"/>
                </a:highlight>
                <a:latin typeface="-apple-system"/>
              </a:rPr>
              <a:t>The LSTM model was modified several times to improve its performance. Despite these modifications, the LSTM performed poorly, with a test accuracy of only 2.25% and a high test loss. This suggests that the LSTM struggled to learn meaningful patterns from the data, likely due to the nature of the dataset, which may not be well-suited for a sequential model like LSTM.</a:t>
            </a:r>
          </a:p>
          <a:p>
            <a:pPr marL="171450" indent="-171450" algn="l">
              <a:buFont typeface="Wingdings" panose="05000000000000000000" pitchFamily="2" charset="2"/>
              <a:buChar char="§"/>
            </a:pPr>
            <a:r>
              <a:rPr lang="en-US" b="1" i="0" dirty="0">
                <a:solidFill>
                  <a:srgbClr val="1F2328"/>
                </a:solidFill>
                <a:effectLst/>
                <a:highlight>
                  <a:srgbClr val="FFFFFF"/>
                </a:highlight>
                <a:latin typeface="-apple-system"/>
              </a:rPr>
              <a:t>Transformer Model (DistilBERT):</a:t>
            </a:r>
            <a:r>
              <a:rPr lang="en-US" b="0" i="0" dirty="0">
                <a:solidFill>
                  <a:srgbClr val="1F2328"/>
                </a:solidFill>
                <a:effectLst/>
                <a:highlight>
                  <a:srgbClr val="FFFFFF"/>
                </a:highlight>
                <a:latin typeface="-apple-system"/>
              </a:rPr>
              <a:t> We experimented with the distilbert-base-uncased transformer model, trained using Hugging Face over approximately 5 hours. However, this model performed poorly with an evaluation loss of 2.38, which was higher than the neural network models.</a:t>
            </a:r>
          </a:p>
          <a:p>
            <a:pPr marL="171450" indent="-171450">
              <a:buFontTx/>
              <a:buChar char="-"/>
            </a:pPr>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a:t>J’Mari’s</a:t>
            </a:r>
            <a:r>
              <a:rPr lang="en-US" b="1" dirty="0"/>
              <a:t> recorded Loom Demo</a:t>
            </a:r>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Priscilla presents – Slide 6</a:t>
            </a:r>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1F2328"/>
                </a:solidFill>
                <a:effectLst/>
                <a:highlight>
                  <a:srgbClr val="FFFFFF"/>
                </a:highlight>
                <a:latin typeface="-apple-system"/>
              </a:rPr>
              <a:t>Andy presents: slide 7</a:t>
            </a:r>
          </a:p>
          <a:p>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1F2328"/>
                </a:solidFill>
                <a:effectLst/>
                <a:highlight>
                  <a:srgbClr val="FFFFFF"/>
                </a:highlight>
                <a:latin typeface="-apple-system"/>
              </a:rPr>
              <a:t>Andy presents: slide 8</a:t>
            </a:r>
          </a:p>
          <a:p>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sv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www.cdc.gov/nchs/fastats/diseases-and-conditions.htm" TargetMode="External"/><Relationship Id="rId5" Type="http://schemas.openxmlformats.org/officeDocument/2006/relationships/hyperlink" Target="https://www.kaggle.com/datasets/itachi9604/disease-symptom-description-dataset/discussion/529794" TargetMode="Externa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Layout" Target="../slideLayouts/slideLayout1.xml"/><Relationship Id="rId7" Type="http://schemas.openxmlformats.org/officeDocument/2006/relationships/image" Target="../media/image1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svg"/><Relationship Id="rId11" Type="http://schemas.openxmlformats.org/officeDocument/2006/relationships/image" Target="../media/image19.svg"/><Relationship Id="rId5" Type="http://schemas.openxmlformats.org/officeDocument/2006/relationships/image" Target="../media/image14.png"/><Relationship Id="rId10" Type="http://schemas.openxmlformats.org/officeDocument/2006/relationships/image" Target="../media/image18.png"/><Relationship Id="rId4" Type="http://schemas.openxmlformats.org/officeDocument/2006/relationships/notesSlide" Target="../notesSlides/notesSlide5.xml"/><Relationship Id="rId9" Type="http://schemas.openxmlformats.org/officeDocument/2006/relationships/slide" Target="slide6.xml"/></Relationships>
</file>

<file path=ppt/slides/_rels/slide6.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0.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1" y="0"/>
            <a:ext cx="14630400" cy="8229600"/>
          </a:xfrm>
          <a:prstGeom prst="rect">
            <a:avLst/>
          </a:prstGeom>
          <a:solidFill>
            <a:srgbClr val="EFF7FF"/>
          </a:solidFill>
          <a:ln/>
        </p:spPr>
      </p:sp>
      <p:sp>
        <p:nvSpPr>
          <p:cNvPr id="5" name="Text 2"/>
          <p:cNvSpPr/>
          <p:nvPr/>
        </p:nvSpPr>
        <p:spPr>
          <a:xfrm>
            <a:off x="582535" y="962674"/>
            <a:ext cx="7775734" cy="1176405"/>
          </a:xfrm>
          <a:prstGeom prst="rect">
            <a:avLst/>
          </a:prstGeom>
          <a:noFill/>
          <a:ln/>
        </p:spPr>
        <p:txBody>
          <a:bodyPr wrap="square" rtlCol="0" anchor="t"/>
          <a:lstStyle/>
          <a:p>
            <a:pPr marL="0" indent="0">
              <a:lnSpc>
                <a:spcPts val="3800"/>
              </a:lnSpc>
              <a:buNone/>
            </a:pPr>
            <a:r>
              <a:rPr lang="en-US" sz="4998" dirty="0">
                <a:solidFill>
                  <a:srgbClr val="38512F"/>
                </a:solidFill>
                <a:latin typeface="Lora" pitchFamily="34" charset="0"/>
                <a:ea typeface="Lora" pitchFamily="34" charset="-122"/>
                <a:cs typeface="Lora" pitchFamily="34" charset="-120"/>
              </a:rPr>
              <a:t>    </a:t>
            </a:r>
            <a:r>
              <a:rPr lang="en-US" sz="5400" dirty="0">
                <a:solidFill>
                  <a:srgbClr val="38512F"/>
                </a:solidFill>
                <a:latin typeface="Lora" pitchFamily="34" charset="0"/>
                <a:ea typeface="Lora" pitchFamily="34" charset="-122"/>
                <a:cs typeface="Lora" pitchFamily="34" charset="-120"/>
              </a:rPr>
              <a:t>PathoPredictor: </a:t>
            </a:r>
          </a:p>
          <a:p>
            <a:pPr marL="0" indent="0">
              <a:lnSpc>
                <a:spcPts val="3800"/>
              </a:lnSpc>
              <a:buNone/>
            </a:pPr>
            <a:r>
              <a:rPr lang="en-US" sz="2800" dirty="0">
                <a:solidFill>
                  <a:srgbClr val="38512F"/>
                </a:solidFill>
                <a:latin typeface="Lora" pitchFamily="34" charset="0"/>
                <a:ea typeface="Lora" pitchFamily="34" charset="-122"/>
                <a:cs typeface="Lora" pitchFamily="34" charset="-120"/>
              </a:rPr>
              <a:t>Disease Prediction Using Neural Networks</a:t>
            </a:r>
            <a:endParaRPr lang="en-US" sz="5400" dirty="0"/>
          </a:p>
        </p:txBody>
      </p:sp>
      <p:sp>
        <p:nvSpPr>
          <p:cNvPr id="6" name="Text 3"/>
          <p:cNvSpPr/>
          <p:nvPr/>
        </p:nvSpPr>
        <p:spPr>
          <a:xfrm>
            <a:off x="582535" y="2568747"/>
            <a:ext cx="8209773" cy="2320567"/>
          </a:xfrm>
          <a:prstGeom prst="rect">
            <a:avLst/>
          </a:prstGeom>
          <a:noFill/>
          <a:ln/>
        </p:spPr>
        <p:txBody>
          <a:bodyPr wrap="square" rtlCol="0" anchor="t"/>
          <a:lstStyle/>
          <a:p>
            <a:pPr marL="0" indent="0">
              <a:lnSpc>
                <a:spcPts val="2463"/>
              </a:lnSpc>
              <a:buNone/>
            </a:pPr>
            <a:r>
              <a:rPr lang="en-US" sz="1200" dirty="0">
                <a:solidFill>
                  <a:schemeClr val="tx1">
                    <a:lumMod val="65000"/>
                    <a:lumOff val="35000"/>
                  </a:schemeClr>
                </a:solidFill>
                <a:latin typeface="Lora" pitchFamily="2" charset="0"/>
                <a:ea typeface="Source Sans Pro" pitchFamily="34" charset="-122"/>
              </a:rPr>
              <a:t>We’ve harnessed the power of neural network architectures to build, assess, and select the right model to support an app that can accurately identify diseases from given symptoms. This presentation will guide you through our journey, from conception to implementation, detailing data preparation, the logic for model selection, as well as the relevance of this technology in the healthcare arena.</a:t>
            </a:r>
          </a:p>
        </p:txBody>
      </p:sp>
      <p:pic>
        <p:nvPicPr>
          <p:cNvPr id="21" name="Picture 20">
            <a:extLst>
              <a:ext uri="{FF2B5EF4-FFF2-40B4-BE49-F238E27FC236}">
                <a16:creationId xmlns:a16="http://schemas.microsoft.com/office/drawing/2014/main" id="{8ECF31A8-0A69-16CB-3768-2BBF09601DEE}"/>
              </a:ext>
            </a:extLst>
          </p:cNvPr>
          <p:cNvPicPr>
            <a:picLocks noChangeAspect="1"/>
          </p:cNvPicPr>
          <p:nvPr/>
        </p:nvPicPr>
        <p:blipFill>
          <a:blip r:embed="rId3"/>
          <a:stretch>
            <a:fillRect/>
          </a:stretch>
        </p:blipFill>
        <p:spPr>
          <a:xfrm>
            <a:off x="9473708" y="0"/>
            <a:ext cx="5156691" cy="8229600"/>
          </a:xfrm>
          <a:prstGeom prst="rect">
            <a:avLst/>
          </a:prstGeom>
        </p:spPr>
      </p:pic>
      <p:pic>
        <p:nvPicPr>
          <p:cNvPr id="18" name="Graphic 17" descr="Stethoscope with solid fill">
            <a:extLst>
              <a:ext uri="{FF2B5EF4-FFF2-40B4-BE49-F238E27FC236}">
                <a16:creationId xmlns:a16="http://schemas.microsoft.com/office/drawing/2014/main" id="{6039F1E3-D0CA-FACE-F958-63E0759982D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05206" y="819441"/>
            <a:ext cx="827774" cy="731435"/>
          </a:xfrm>
          <a:prstGeom prst="rect">
            <a:avLst/>
          </a:prstGeom>
        </p:spPr>
      </p:pic>
      <p:sp>
        <p:nvSpPr>
          <p:cNvPr id="13" name="Text 7">
            <a:extLst>
              <a:ext uri="{FF2B5EF4-FFF2-40B4-BE49-F238E27FC236}">
                <a16:creationId xmlns:a16="http://schemas.microsoft.com/office/drawing/2014/main" id="{A7D5DC4B-3002-1318-03D3-3565D01EB553}"/>
              </a:ext>
            </a:extLst>
          </p:cNvPr>
          <p:cNvSpPr/>
          <p:nvPr/>
        </p:nvSpPr>
        <p:spPr>
          <a:xfrm>
            <a:off x="1790667" y="7579493"/>
            <a:ext cx="7347253" cy="399854"/>
          </a:xfrm>
          <a:prstGeom prst="rect">
            <a:avLst/>
          </a:prstGeom>
          <a:noFill/>
          <a:ln/>
        </p:spPr>
        <p:txBody>
          <a:bodyPr wrap="none" rtlCol="0" anchor="t"/>
          <a:lstStyle/>
          <a:p>
            <a:pPr marL="0" indent="0" algn="l">
              <a:lnSpc>
                <a:spcPts val="2694"/>
              </a:lnSpc>
              <a:buNone/>
            </a:pPr>
            <a:r>
              <a:rPr lang="en-US" sz="1100" dirty="0">
                <a:solidFill>
                  <a:schemeClr val="bg2">
                    <a:lumMod val="25000"/>
                  </a:schemeClr>
                </a:solidFill>
                <a:latin typeface="Aptos Narrow" panose="020B0004020202020204" pitchFamily="34" charset="0"/>
                <a:ea typeface="Source Sans Pro" pitchFamily="34" charset="-122"/>
                <a:cs typeface="Source Sans Pro" pitchFamily="34" charset="-120"/>
              </a:rPr>
              <a:t>6 Contributors: </a:t>
            </a:r>
            <a:r>
              <a:rPr lang="en-US" sz="1100" dirty="0">
                <a:solidFill>
                  <a:schemeClr val="bg2">
                    <a:lumMod val="25000"/>
                  </a:schemeClr>
                </a:solidFill>
                <a:latin typeface="Aptos Narrow" panose="020B0004020202020204" pitchFamily="34" charset="0"/>
                <a:ea typeface="Source Sans Pro" pitchFamily="34" charset="-122"/>
              </a:rPr>
              <a:t>Andy Bhanderi, J'Mari Hawkins, Peta-Gaye Mckenzie, Priscilla Morales , Kyle Prudente, Funda Subasi</a:t>
            </a:r>
          </a:p>
        </p:txBody>
      </p:sp>
      <p:pic>
        <p:nvPicPr>
          <p:cNvPr id="14" name="Picture 13">
            <a:extLst>
              <a:ext uri="{FF2B5EF4-FFF2-40B4-BE49-F238E27FC236}">
                <a16:creationId xmlns:a16="http://schemas.microsoft.com/office/drawing/2014/main" id="{E58CF073-6622-A6A0-A538-8A4CF8939082}"/>
              </a:ext>
            </a:extLst>
          </p:cNvPr>
          <p:cNvPicPr>
            <a:picLocks noChangeAspect="1"/>
          </p:cNvPicPr>
          <p:nvPr/>
        </p:nvPicPr>
        <p:blipFill>
          <a:blip r:embed="rId6"/>
          <a:stretch>
            <a:fillRect/>
          </a:stretch>
        </p:blipFill>
        <p:spPr>
          <a:xfrm>
            <a:off x="432338" y="7660418"/>
            <a:ext cx="314753" cy="312826"/>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5" name="Picture 14">
            <a:extLst>
              <a:ext uri="{FF2B5EF4-FFF2-40B4-BE49-F238E27FC236}">
                <a16:creationId xmlns:a16="http://schemas.microsoft.com/office/drawing/2014/main" id="{6B8A992A-08FF-55F4-FD3E-F943C15E96A1}"/>
              </a:ext>
            </a:extLst>
          </p:cNvPr>
          <p:cNvPicPr>
            <a:picLocks noChangeAspect="1"/>
          </p:cNvPicPr>
          <p:nvPr/>
        </p:nvPicPr>
        <p:blipFill>
          <a:blip r:embed="rId7"/>
          <a:stretch>
            <a:fillRect/>
          </a:stretch>
        </p:blipFill>
        <p:spPr>
          <a:xfrm>
            <a:off x="644311" y="7657207"/>
            <a:ext cx="328242" cy="319249"/>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6" name="Picture 15">
            <a:extLst>
              <a:ext uri="{FF2B5EF4-FFF2-40B4-BE49-F238E27FC236}">
                <a16:creationId xmlns:a16="http://schemas.microsoft.com/office/drawing/2014/main" id="{0E9EB47A-9EC5-0568-7532-88E7A11BE93F}"/>
              </a:ext>
            </a:extLst>
          </p:cNvPr>
          <p:cNvPicPr>
            <a:picLocks noChangeAspect="1"/>
          </p:cNvPicPr>
          <p:nvPr/>
        </p:nvPicPr>
        <p:blipFill>
          <a:blip r:embed="rId8"/>
          <a:stretch>
            <a:fillRect/>
          </a:stretch>
        </p:blipFill>
        <p:spPr>
          <a:xfrm>
            <a:off x="876408" y="7654637"/>
            <a:ext cx="319892" cy="324388"/>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a:extLst>
              <a:ext uri="{FF2B5EF4-FFF2-40B4-BE49-F238E27FC236}">
                <a16:creationId xmlns:a16="http://schemas.microsoft.com/office/drawing/2014/main" id="{928D0AD5-043D-FA52-27C8-D81ED2E017AB}"/>
              </a:ext>
            </a:extLst>
          </p:cNvPr>
          <p:cNvPicPr>
            <a:picLocks noChangeAspect="1"/>
          </p:cNvPicPr>
          <p:nvPr/>
        </p:nvPicPr>
        <p:blipFill>
          <a:blip r:embed="rId9"/>
          <a:stretch>
            <a:fillRect/>
          </a:stretch>
        </p:blipFill>
        <p:spPr>
          <a:xfrm>
            <a:off x="1079029" y="7654316"/>
            <a:ext cx="322461" cy="325031"/>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9" name="Picture 18">
            <a:extLst>
              <a:ext uri="{FF2B5EF4-FFF2-40B4-BE49-F238E27FC236}">
                <a16:creationId xmlns:a16="http://schemas.microsoft.com/office/drawing/2014/main" id="{E7F129E9-5DAC-8111-5C49-CA9B8452FD0E}"/>
              </a:ext>
            </a:extLst>
          </p:cNvPr>
          <p:cNvPicPr>
            <a:picLocks noChangeAspect="1"/>
          </p:cNvPicPr>
          <p:nvPr/>
        </p:nvPicPr>
        <p:blipFill>
          <a:blip r:embed="rId10"/>
          <a:stretch>
            <a:fillRect/>
          </a:stretch>
        </p:blipFill>
        <p:spPr>
          <a:xfrm>
            <a:off x="1260114" y="7656885"/>
            <a:ext cx="322462" cy="319892"/>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0" name="Picture 19">
            <a:extLst>
              <a:ext uri="{FF2B5EF4-FFF2-40B4-BE49-F238E27FC236}">
                <a16:creationId xmlns:a16="http://schemas.microsoft.com/office/drawing/2014/main" id="{B9FB53C8-DC4F-FC14-20C8-6FB7E63FB12D}"/>
              </a:ext>
            </a:extLst>
          </p:cNvPr>
          <p:cNvPicPr>
            <a:picLocks noChangeAspect="1"/>
          </p:cNvPicPr>
          <p:nvPr/>
        </p:nvPicPr>
        <p:blipFill>
          <a:blip r:embed="rId11"/>
          <a:stretch>
            <a:fillRect/>
          </a:stretch>
        </p:blipFill>
        <p:spPr>
          <a:xfrm>
            <a:off x="1443026" y="7658491"/>
            <a:ext cx="321819" cy="316680"/>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31624"/>
          </a:xfrm>
          <a:prstGeom prst="rect">
            <a:avLst/>
          </a:prstGeom>
          <a:solidFill>
            <a:srgbClr val="EFF7FF"/>
          </a:solidFill>
          <a:ln/>
        </p:spPr>
      </p:sp>
      <p:pic>
        <p:nvPicPr>
          <p:cNvPr id="4" name="Image 0" descr="preencoded.png"/>
          <p:cNvPicPr>
            <a:picLocks noChangeAspect="1"/>
          </p:cNvPicPr>
          <p:nvPr/>
        </p:nvPicPr>
        <p:blipFill>
          <a:blip r:embed="rId3">
            <a:duotone>
              <a:prstClr val="black"/>
              <a:schemeClr val="accent5">
                <a:tint val="45000"/>
                <a:satMod val="400000"/>
              </a:schemeClr>
            </a:duotone>
            <a:extLst>
              <a:ext uri="{BEBA8EAE-BF5A-486C-A8C5-ECC9F3942E4B}">
                <a14:imgProps xmlns:a14="http://schemas.microsoft.com/office/drawing/2010/main">
                  <a14:imgLayer r:embed="rId4">
                    <a14:imgEffect>
                      <a14:saturation sat="300000"/>
                    </a14:imgEffect>
                  </a14:imgLayer>
                </a14:imgProps>
              </a:ext>
            </a:extLst>
          </a:blip>
          <a:stretch>
            <a:fillRect/>
          </a:stretch>
        </p:blipFill>
        <p:spPr>
          <a:xfrm>
            <a:off x="9144000" y="0"/>
            <a:ext cx="5486400" cy="8231624"/>
          </a:xfrm>
          <a:prstGeom prst="rect">
            <a:avLst/>
          </a:prstGeom>
        </p:spPr>
      </p:pic>
      <p:sp>
        <p:nvSpPr>
          <p:cNvPr id="5" name="Text 2"/>
          <p:cNvSpPr/>
          <p:nvPr/>
        </p:nvSpPr>
        <p:spPr>
          <a:xfrm>
            <a:off x="685681" y="538758"/>
            <a:ext cx="4609624" cy="576263"/>
          </a:xfrm>
          <a:prstGeom prst="rect">
            <a:avLst/>
          </a:prstGeom>
          <a:noFill/>
          <a:ln/>
        </p:spPr>
        <p:txBody>
          <a:bodyPr wrap="none" rtlCol="0" anchor="t"/>
          <a:lstStyle/>
          <a:p>
            <a:pPr marL="0" indent="0">
              <a:lnSpc>
                <a:spcPts val="4537"/>
              </a:lnSpc>
              <a:buNone/>
            </a:pPr>
            <a:r>
              <a:rPr lang="en-US" sz="3630" dirty="0">
                <a:solidFill>
                  <a:srgbClr val="38512F"/>
                </a:solidFill>
                <a:latin typeface="Lora" pitchFamily="34" charset="0"/>
                <a:ea typeface="Lora" pitchFamily="34" charset="-122"/>
                <a:cs typeface="Lora" pitchFamily="34" charset="-120"/>
              </a:rPr>
              <a:t>Project Overview</a:t>
            </a:r>
            <a:endParaRPr lang="en-US" sz="3630" dirty="0"/>
          </a:p>
        </p:txBody>
      </p:sp>
      <p:sp>
        <p:nvSpPr>
          <p:cNvPr id="6" name="Shape 3"/>
          <p:cNvSpPr/>
          <p:nvPr/>
        </p:nvSpPr>
        <p:spPr>
          <a:xfrm>
            <a:off x="685681" y="1408867"/>
            <a:ext cx="7772638" cy="1424107"/>
          </a:xfrm>
          <a:prstGeom prst="roundRect">
            <a:avLst>
              <a:gd name="adj" fmla="val 2064"/>
            </a:avLst>
          </a:prstGeom>
          <a:solidFill>
            <a:schemeClr val="accent1">
              <a:lumMod val="20000"/>
              <a:lumOff val="80000"/>
            </a:schemeClr>
          </a:solidFill>
          <a:ln/>
        </p:spPr>
      </p:sp>
      <p:sp>
        <p:nvSpPr>
          <p:cNvPr id="7" name="Text 4"/>
          <p:cNvSpPr/>
          <p:nvPr/>
        </p:nvSpPr>
        <p:spPr>
          <a:xfrm>
            <a:off x="881539" y="1604724"/>
            <a:ext cx="2304812" cy="288131"/>
          </a:xfrm>
          <a:prstGeom prst="rect">
            <a:avLst/>
          </a:prstGeom>
          <a:noFill/>
          <a:ln/>
        </p:spPr>
        <p:txBody>
          <a:bodyPr wrap="none" rtlCol="0" anchor="t"/>
          <a:lstStyle/>
          <a:p>
            <a:pPr marL="0" indent="0">
              <a:lnSpc>
                <a:spcPts val="2269"/>
              </a:lnSpc>
              <a:buNone/>
            </a:pPr>
            <a:r>
              <a:rPr lang="en-US" sz="1815" dirty="0">
                <a:solidFill>
                  <a:srgbClr val="3A3630"/>
                </a:solidFill>
                <a:latin typeface="Lora" pitchFamily="34" charset="0"/>
                <a:ea typeface="Lora" pitchFamily="34" charset="-122"/>
                <a:cs typeface="Lora" pitchFamily="34" charset="-120"/>
              </a:rPr>
              <a:t>Objective</a:t>
            </a:r>
            <a:endParaRPr lang="en-US" sz="1815" dirty="0"/>
          </a:p>
        </p:txBody>
      </p:sp>
      <p:sp>
        <p:nvSpPr>
          <p:cNvPr id="8" name="Text 5"/>
          <p:cNvSpPr/>
          <p:nvPr/>
        </p:nvSpPr>
        <p:spPr>
          <a:xfrm>
            <a:off x="881539" y="2010370"/>
            <a:ext cx="7380923" cy="626745"/>
          </a:xfrm>
          <a:prstGeom prst="rect">
            <a:avLst/>
          </a:prstGeom>
          <a:noFill/>
          <a:ln/>
        </p:spPr>
        <p:txBody>
          <a:bodyPr wrap="square" rtlCol="0" anchor="t"/>
          <a:lstStyle/>
          <a:p>
            <a:pPr>
              <a:lnSpc>
                <a:spcPts val="2468"/>
              </a:lnSpc>
            </a:pPr>
            <a:r>
              <a:rPr lang="en-US" sz="1450" dirty="0">
                <a:solidFill>
                  <a:srgbClr val="3A3630"/>
                </a:solidFill>
                <a:latin typeface="Aptos" panose="020B0004020202020204" pitchFamily="34" charset="0"/>
                <a:ea typeface="Source Sans Pro" pitchFamily="34" charset="-122"/>
              </a:rPr>
              <a:t>Develop a neural network model for accurate disease prediction based on input symptoms using a Disease-Symptom dataset</a:t>
            </a:r>
            <a:r>
              <a:rPr lang="en-US" sz="1600" dirty="0">
                <a:solidFill>
                  <a:srgbClr val="3A3630"/>
                </a:solidFill>
                <a:latin typeface="Aptos" panose="020B0004020202020204" pitchFamily="34" charset="0"/>
                <a:ea typeface="Source Sans Pro" pitchFamily="34" charset="-122"/>
              </a:rPr>
              <a:t>.</a:t>
            </a:r>
          </a:p>
        </p:txBody>
      </p:sp>
      <p:sp>
        <p:nvSpPr>
          <p:cNvPr id="9" name="Shape 6"/>
          <p:cNvSpPr/>
          <p:nvPr/>
        </p:nvSpPr>
        <p:spPr>
          <a:xfrm>
            <a:off x="685681" y="3028831"/>
            <a:ext cx="7772638" cy="1424107"/>
          </a:xfrm>
          <a:prstGeom prst="roundRect">
            <a:avLst>
              <a:gd name="adj" fmla="val 2064"/>
            </a:avLst>
          </a:prstGeom>
          <a:solidFill>
            <a:schemeClr val="accent1">
              <a:lumMod val="20000"/>
              <a:lumOff val="80000"/>
            </a:schemeClr>
          </a:solidFill>
          <a:ln/>
        </p:spPr>
      </p:sp>
      <p:sp>
        <p:nvSpPr>
          <p:cNvPr id="10" name="Text 7"/>
          <p:cNvSpPr/>
          <p:nvPr/>
        </p:nvSpPr>
        <p:spPr>
          <a:xfrm>
            <a:off x="881539" y="3224689"/>
            <a:ext cx="2304812" cy="288131"/>
          </a:xfrm>
          <a:prstGeom prst="rect">
            <a:avLst/>
          </a:prstGeom>
          <a:noFill/>
          <a:ln/>
        </p:spPr>
        <p:txBody>
          <a:bodyPr wrap="none" rtlCol="0" anchor="t"/>
          <a:lstStyle/>
          <a:p>
            <a:pPr marL="0" indent="0">
              <a:lnSpc>
                <a:spcPts val="2269"/>
              </a:lnSpc>
              <a:buNone/>
            </a:pPr>
            <a:r>
              <a:rPr lang="en-US" sz="1815" dirty="0">
                <a:solidFill>
                  <a:srgbClr val="3A3630"/>
                </a:solidFill>
                <a:latin typeface="Lora" pitchFamily="34" charset="0"/>
                <a:ea typeface="Lora" pitchFamily="34" charset="-122"/>
                <a:cs typeface="Lora" pitchFamily="34" charset="-120"/>
              </a:rPr>
              <a:t>Importance</a:t>
            </a:r>
            <a:endParaRPr lang="en-US" sz="1815" dirty="0"/>
          </a:p>
        </p:txBody>
      </p:sp>
      <p:sp>
        <p:nvSpPr>
          <p:cNvPr id="11" name="Text 8"/>
          <p:cNvSpPr/>
          <p:nvPr/>
        </p:nvSpPr>
        <p:spPr>
          <a:xfrm>
            <a:off x="881539" y="3630335"/>
            <a:ext cx="7576780" cy="626745"/>
          </a:xfrm>
          <a:prstGeom prst="rect">
            <a:avLst/>
          </a:prstGeom>
          <a:noFill/>
          <a:ln/>
        </p:spPr>
        <p:txBody>
          <a:bodyPr wrap="square" rtlCol="0" anchor="t"/>
          <a:lstStyle/>
          <a:p>
            <a:pPr marL="0" indent="0">
              <a:lnSpc>
                <a:spcPts val="2468"/>
              </a:lnSpc>
              <a:buNone/>
            </a:pPr>
            <a:r>
              <a:rPr lang="en-US" sz="1450" dirty="0">
                <a:solidFill>
                  <a:srgbClr val="3A3630"/>
                </a:solidFill>
                <a:latin typeface="Aptos" panose="020B0004020202020204" pitchFamily="34" charset="0"/>
                <a:ea typeface="Source Sans Pro" pitchFamily="34" charset="-122"/>
              </a:rPr>
              <a:t>Enable accurate disease prediction to improve patient outcomes and reduce healthcare system burden. Targeting healthcare providers as users, particularly in low resource settings.</a:t>
            </a:r>
          </a:p>
        </p:txBody>
      </p:sp>
      <p:sp>
        <p:nvSpPr>
          <p:cNvPr id="12" name="Shape 9"/>
          <p:cNvSpPr/>
          <p:nvPr/>
        </p:nvSpPr>
        <p:spPr>
          <a:xfrm>
            <a:off x="685681" y="4648795"/>
            <a:ext cx="7772638" cy="1424107"/>
          </a:xfrm>
          <a:prstGeom prst="roundRect">
            <a:avLst>
              <a:gd name="adj" fmla="val 2064"/>
            </a:avLst>
          </a:prstGeom>
          <a:solidFill>
            <a:schemeClr val="accent1">
              <a:lumMod val="20000"/>
              <a:lumOff val="80000"/>
            </a:schemeClr>
          </a:solidFill>
          <a:ln/>
        </p:spPr>
      </p:sp>
      <p:sp>
        <p:nvSpPr>
          <p:cNvPr id="13" name="Text 10"/>
          <p:cNvSpPr/>
          <p:nvPr/>
        </p:nvSpPr>
        <p:spPr>
          <a:xfrm>
            <a:off x="881539" y="4844653"/>
            <a:ext cx="2304812" cy="288131"/>
          </a:xfrm>
          <a:prstGeom prst="rect">
            <a:avLst/>
          </a:prstGeom>
          <a:noFill/>
          <a:ln/>
        </p:spPr>
        <p:txBody>
          <a:bodyPr wrap="none" rtlCol="0" anchor="t"/>
          <a:lstStyle/>
          <a:p>
            <a:pPr marL="0" indent="0">
              <a:lnSpc>
                <a:spcPts val="2269"/>
              </a:lnSpc>
              <a:buNone/>
            </a:pPr>
            <a:r>
              <a:rPr lang="en-US" sz="1815" dirty="0">
                <a:solidFill>
                  <a:srgbClr val="3A3630"/>
                </a:solidFill>
                <a:latin typeface="Lora" pitchFamily="34" charset="0"/>
                <a:ea typeface="Lora" pitchFamily="34" charset="-122"/>
                <a:cs typeface="Lora" pitchFamily="34" charset="-120"/>
              </a:rPr>
              <a:t>Dataset</a:t>
            </a:r>
            <a:endParaRPr lang="en-US" sz="1815" dirty="0"/>
          </a:p>
        </p:txBody>
      </p:sp>
      <p:sp>
        <p:nvSpPr>
          <p:cNvPr id="14" name="Text 11"/>
          <p:cNvSpPr/>
          <p:nvPr/>
        </p:nvSpPr>
        <p:spPr>
          <a:xfrm>
            <a:off x="881539" y="5250299"/>
            <a:ext cx="7380923" cy="626745"/>
          </a:xfrm>
          <a:prstGeom prst="rect">
            <a:avLst/>
          </a:prstGeom>
          <a:noFill/>
          <a:ln/>
        </p:spPr>
        <p:txBody>
          <a:bodyPr wrap="square" rtlCol="0" anchor="t"/>
          <a:lstStyle/>
          <a:p>
            <a:pPr marL="0" indent="0">
              <a:lnSpc>
                <a:spcPts val="2463"/>
              </a:lnSpc>
              <a:buNone/>
            </a:pPr>
            <a:r>
              <a:rPr lang="en-US" sz="1450" dirty="0">
                <a:solidFill>
                  <a:srgbClr val="3A3630"/>
                </a:solidFill>
                <a:latin typeface="Aptos" panose="020B0004020202020204" pitchFamily="34" charset="0"/>
                <a:ea typeface="Source Sans Pro" pitchFamily="34" charset="-122"/>
                <a:cs typeface="Source Sans Pro" pitchFamily="34" charset="-120"/>
              </a:rPr>
              <a:t>We used a </a:t>
            </a:r>
            <a:r>
              <a:rPr lang="en-US" sz="1450" dirty="0">
                <a:solidFill>
                  <a:srgbClr val="3A3630"/>
                </a:solidFill>
                <a:latin typeface="Aptos" panose="020B0004020202020204" pitchFamily="34" charset="0"/>
                <a:ea typeface="Source Sans Pro" pitchFamily="34" charset="-122"/>
                <a:cs typeface="Source Sans Pro" pitchFamily="34" charset="-120"/>
                <a:hlinkClick r:id="rId5"/>
              </a:rPr>
              <a:t>Disease Symptom dataset</a:t>
            </a:r>
            <a:r>
              <a:rPr lang="en-US" sz="1450" dirty="0">
                <a:solidFill>
                  <a:srgbClr val="3A3630"/>
                </a:solidFill>
                <a:latin typeface="Aptos" panose="020B0004020202020204" pitchFamily="34" charset="0"/>
                <a:ea typeface="Source Sans Pro" pitchFamily="34" charset="-122"/>
                <a:cs typeface="Source Sans Pro" pitchFamily="34" charset="-120"/>
              </a:rPr>
              <a:t> which combined </a:t>
            </a:r>
            <a:r>
              <a:rPr lang="en-US" sz="1450" dirty="0">
                <a:effectLst/>
                <a:latin typeface="Aptos" panose="020B0004020202020204" pitchFamily="34" charset="0"/>
                <a:ea typeface="Calibri" panose="020F0502020204030204" pitchFamily="34" charset="0"/>
                <a:cs typeface="Times New Roman" panose="02020603050405020304" pitchFamily="18" charset="0"/>
              </a:rPr>
              <a:t>disease and associated symptom data from the </a:t>
            </a:r>
            <a:r>
              <a:rPr lang="en-US" sz="1450" dirty="0">
                <a:effectLst/>
                <a:latin typeface="Aptos" panose="020B0004020202020204" pitchFamily="34" charset="0"/>
                <a:ea typeface="Calibri" panose="020F0502020204030204" pitchFamily="34" charset="0"/>
                <a:cs typeface="Times New Roman" panose="02020603050405020304" pitchFamily="18" charset="0"/>
                <a:hlinkClick r:id="rId5"/>
              </a:rPr>
              <a:t>US Chronic Disease Indicators </a:t>
            </a:r>
            <a:r>
              <a:rPr lang="en-US" sz="1450" dirty="0">
                <a:effectLst/>
                <a:latin typeface="Aptos" panose="020B0004020202020204" pitchFamily="34" charset="0"/>
                <a:ea typeface="Calibri" panose="020F0502020204030204" pitchFamily="34" charset="0"/>
                <a:cs typeface="Times New Roman" panose="02020603050405020304" pitchFamily="18" charset="0"/>
              </a:rPr>
              <a:t>and </a:t>
            </a:r>
            <a:r>
              <a:rPr lang="en-US" sz="1450" dirty="0">
                <a:effectLst/>
                <a:latin typeface="Aptos" panose="020B0004020202020204" pitchFamily="34" charset="0"/>
                <a:ea typeface="Calibri" panose="020F0502020204030204" pitchFamily="34" charset="0"/>
                <a:cs typeface="Times New Roman" panose="02020603050405020304" pitchFamily="18" charset="0"/>
                <a:hlinkClick r:id="rId6"/>
              </a:rPr>
              <a:t>Diseases and Conditions </a:t>
            </a:r>
            <a:r>
              <a:rPr lang="en-US" sz="1450" dirty="0">
                <a:effectLst/>
                <a:latin typeface="Aptos" panose="020B0004020202020204" pitchFamily="34" charset="0"/>
                <a:ea typeface="Calibri" panose="020F0502020204030204" pitchFamily="34" charset="0"/>
                <a:cs typeface="Times New Roman" panose="02020603050405020304" pitchFamily="18" charset="0"/>
              </a:rPr>
              <a:t> </a:t>
            </a:r>
            <a:r>
              <a:rPr lang="en-US" sz="1450" dirty="0">
                <a:latin typeface="Aptos" panose="020B0004020202020204" pitchFamily="34" charset="0"/>
                <a:ea typeface="Calibri" panose="020F0502020204030204" pitchFamily="34" charset="0"/>
                <a:cs typeface="Times New Roman" panose="02020603050405020304" pitchFamily="18" charset="0"/>
              </a:rPr>
              <a:t>CDC </a:t>
            </a:r>
            <a:r>
              <a:rPr lang="en-US" sz="1450" dirty="0">
                <a:effectLst/>
                <a:latin typeface="Aptos" panose="020B0004020202020204" pitchFamily="34" charset="0"/>
                <a:ea typeface="Calibri" panose="020F0502020204030204" pitchFamily="34" charset="0"/>
                <a:cs typeface="Times New Roman" panose="02020603050405020304" pitchFamily="18" charset="0"/>
              </a:rPr>
              <a:t>datasets. </a:t>
            </a:r>
          </a:p>
          <a:p>
            <a:pPr marL="0" indent="0">
              <a:lnSpc>
                <a:spcPts val="2463"/>
              </a:lnSpc>
              <a:buNone/>
            </a:pPr>
            <a:endParaRPr lang="en-US" sz="1400" dirty="0">
              <a:solidFill>
                <a:srgbClr val="3A3630"/>
              </a:solidFill>
              <a:latin typeface="Aptos" panose="020B0004020202020204" pitchFamily="34" charset="0"/>
              <a:ea typeface="Calibri" panose="020F0502020204030204" pitchFamily="34" charset="0"/>
              <a:cs typeface="Times New Roman" panose="02020603050405020304" pitchFamily="18" charset="0"/>
            </a:endParaRPr>
          </a:p>
        </p:txBody>
      </p:sp>
      <p:sp>
        <p:nvSpPr>
          <p:cNvPr id="15" name="Shape 12"/>
          <p:cNvSpPr/>
          <p:nvPr/>
        </p:nvSpPr>
        <p:spPr>
          <a:xfrm>
            <a:off x="685681" y="6268760"/>
            <a:ext cx="7772638" cy="1424107"/>
          </a:xfrm>
          <a:prstGeom prst="roundRect">
            <a:avLst>
              <a:gd name="adj" fmla="val 2064"/>
            </a:avLst>
          </a:prstGeom>
          <a:solidFill>
            <a:schemeClr val="accent1">
              <a:lumMod val="20000"/>
              <a:lumOff val="80000"/>
            </a:schemeClr>
          </a:solidFill>
          <a:ln/>
        </p:spPr>
      </p:sp>
      <p:sp>
        <p:nvSpPr>
          <p:cNvPr id="16" name="Text 13"/>
          <p:cNvSpPr/>
          <p:nvPr/>
        </p:nvSpPr>
        <p:spPr>
          <a:xfrm>
            <a:off x="881539" y="6464618"/>
            <a:ext cx="2304812" cy="288131"/>
          </a:xfrm>
          <a:prstGeom prst="rect">
            <a:avLst/>
          </a:prstGeom>
          <a:noFill/>
          <a:ln/>
        </p:spPr>
        <p:txBody>
          <a:bodyPr wrap="none" rtlCol="0" anchor="t"/>
          <a:lstStyle/>
          <a:p>
            <a:pPr marL="0" indent="0">
              <a:lnSpc>
                <a:spcPts val="2269"/>
              </a:lnSpc>
              <a:buNone/>
            </a:pPr>
            <a:r>
              <a:rPr lang="en-US" sz="1815" dirty="0">
                <a:solidFill>
                  <a:srgbClr val="3A3630"/>
                </a:solidFill>
                <a:latin typeface="Lora" pitchFamily="34" charset="0"/>
                <a:ea typeface="Lora" pitchFamily="34" charset="-122"/>
                <a:cs typeface="Lora" pitchFamily="34" charset="-120"/>
              </a:rPr>
              <a:t>Innovation</a:t>
            </a:r>
            <a:endParaRPr lang="en-US" sz="1815" dirty="0"/>
          </a:p>
        </p:txBody>
      </p:sp>
      <p:sp>
        <p:nvSpPr>
          <p:cNvPr id="17" name="Text 14"/>
          <p:cNvSpPr/>
          <p:nvPr/>
        </p:nvSpPr>
        <p:spPr>
          <a:xfrm>
            <a:off x="881539" y="6870263"/>
            <a:ext cx="7380923" cy="626745"/>
          </a:xfrm>
          <a:prstGeom prst="rect">
            <a:avLst/>
          </a:prstGeom>
          <a:noFill/>
          <a:ln/>
        </p:spPr>
        <p:txBody>
          <a:bodyPr wrap="square" rtlCol="0" anchor="t"/>
          <a:lstStyle/>
          <a:p>
            <a:pPr marL="0" indent="0">
              <a:lnSpc>
                <a:spcPts val="2468"/>
              </a:lnSpc>
              <a:buNone/>
            </a:pPr>
            <a:r>
              <a:rPr lang="en-US" sz="1450" dirty="0">
                <a:solidFill>
                  <a:srgbClr val="3A3630"/>
                </a:solidFill>
                <a:latin typeface="Aptos" panose="020B0004020202020204" pitchFamily="34" charset="0"/>
                <a:ea typeface="Source Sans Pro" pitchFamily="34" charset="-122"/>
              </a:rPr>
              <a:t>Leverage machine learning techniques to create a baseline diagnostic tool within a custom web app that can be iteratively improved over time.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Shape 1"/>
          <p:cNvSpPr/>
          <p:nvPr/>
        </p:nvSpPr>
        <p:spPr>
          <a:xfrm>
            <a:off x="0" y="5715"/>
            <a:ext cx="14630400" cy="8229600"/>
          </a:xfrm>
          <a:prstGeom prst="rect">
            <a:avLst/>
          </a:prstGeom>
          <a:solidFill>
            <a:srgbClr val="EFF7FF"/>
          </a:solidFill>
          <a:ln/>
        </p:spPr>
        <p:txBody>
          <a:bodyPr/>
          <a:lstStyle/>
          <a:p>
            <a:endParaRPr lang="en-US" dirty="0"/>
          </a:p>
        </p:txBody>
      </p:sp>
      <p:pic>
        <p:nvPicPr>
          <p:cNvPr id="24" name="Picture 23">
            <a:extLst>
              <a:ext uri="{FF2B5EF4-FFF2-40B4-BE49-F238E27FC236}">
                <a16:creationId xmlns:a16="http://schemas.microsoft.com/office/drawing/2014/main" id="{4FF45AC3-C301-A8BE-3433-77361BD90A14}"/>
              </a:ext>
            </a:extLst>
          </p:cNvPr>
          <p:cNvPicPr>
            <a:picLocks noChangeAspect="1"/>
          </p:cNvPicPr>
          <p:nvPr/>
        </p:nvPicPr>
        <p:blipFill>
          <a:blip r:embed="rId3"/>
          <a:stretch>
            <a:fillRect/>
          </a:stretch>
        </p:blipFill>
        <p:spPr>
          <a:xfrm>
            <a:off x="7051669" y="1656517"/>
            <a:ext cx="7025805" cy="52693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7" name="Picture 26">
            <a:extLst>
              <a:ext uri="{FF2B5EF4-FFF2-40B4-BE49-F238E27FC236}">
                <a16:creationId xmlns:a16="http://schemas.microsoft.com/office/drawing/2014/main" id="{E4D8D4CD-15CD-BFD7-A44A-0FF60DF17426}"/>
              </a:ext>
            </a:extLst>
          </p:cNvPr>
          <p:cNvPicPr>
            <a:picLocks noChangeAspect="1"/>
          </p:cNvPicPr>
          <p:nvPr/>
        </p:nvPicPr>
        <p:blipFill>
          <a:blip r:embed="rId4"/>
          <a:stretch>
            <a:fillRect/>
          </a:stretch>
        </p:blipFill>
        <p:spPr>
          <a:xfrm>
            <a:off x="6934588" y="744045"/>
            <a:ext cx="7280102" cy="674150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 2"/>
          <p:cNvSpPr/>
          <p:nvPr/>
        </p:nvSpPr>
        <p:spPr>
          <a:xfrm>
            <a:off x="488097" y="588169"/>
            <a:ext cx="6056709" cy="508159"/>
          </a:xfrm>
          <a:prstGeom prst="rect">
            <a:avLst/>
          </a:prstGeom>
          <a:noFill/>
          <a:ln/>
        </p:spPr>
        <p:txBody>
          <a:bodyPr wrap="none" rtlCol="0" anchor="t"/>
          <a:lstStyle/>
          <a:p>
            <a:pPr marL="0" indent="0">
              <a:lnSpc>
                <a:spcPts val="4002"/>
              </a:lnSpc>
              <a:buNone/>
            </a:pPr>
            <a:r>
              <a:rPr lang="en-US" sz="3202" dirty="0">
                <a:solidFill>
                  <a:srgbClr val="38512F"/>
                </a:solidFill>
                <a:latin typeface="Lora" pitchFamily="34" charset="0"/>
                <a:ea typeface="Lora" pitchFamily="34" charset="-122"/>
                <a:cs typeface="Lora" pitchFamily="34" charset="-120"/>
              </a:rPr>
              <a:t>Data Collection &amp; Preparation</a:t>
            </a:r>
            <a:endParaRPr lang="en-US" sz="3202" dirty="0"/>
          </a:p>
        </p:txBody>
      </p:sp>
      <p:sp>
        <p:nvSpPr>
          <p:cNvPr id="6" name="Shape 3"/>
          <p:cNvSpPr/>
          <p:nvPr/>
        </p:nvSpPr>
        <p:spPr>
          <a:xfrm>
            <a:off x="735865" y="1355527"/>
            <a:ext cx="45719" cy="6285904"/>
          </a:xfrm>
          <a:prstGeom prst="roundRect">
            <a:avLst>
              <a:gd name="adj" fmla="val 113400"/>
            </a:avLst>
          </a:prstGeom>
          <a:solidFill>
            <a:srgbClr val="D9CDBA"/>
          </a:solidFill>
          <a:ln/>
        </p:spPr>
      </p:sp>
      <p:sp>
        <p:nvSpPr>
          <p:cNvPr id="7" name="Shape 4"/>
          <p:cNvSpPr/>
          <p:nvPr/>
        </p:nvSpPr>
        <p:spPr>
          <a:xfrm>
            <a:off x="918805" y="1732717"/>
            <a:ext cx="604837" cy="22860"/>
          </a:xfrm>
          <a:prstGeom prst="roundRect">
            <a:avLst>
              <a:gd name="adj" fmla="val 113400"/>
            </a:avLst>
          </a:prstGeom>
          <a:solidFill>
            <a:srgbClr val="D9CDBA"/>
          </a:solidFill>
          <a:ln/>
        </p:spPr>
      </p:sp>
      <p:sp>
        <p:nvSpPr>
          <p:cNvPr id="8" name="Shape 5"/>
          <p:cNvSpPr/>
          <p:nvPr/>
        </p:nvSpPr>
        <p:spPr>
          <a:xfrm>
            <a:off x="552926" y="1549837"/>
            <a:ext cx="388739" cy="388739"/>
          </a:xfrm>
          <a:prstGeom prst="roundRect">
            <a:avLst>
              <a:gd name="adj" fmla="val 6669"/>
            </a:avLst>
          </a:prstGeom>
          <a:solidFill>
            <a:srgbClr val="D5EAFF"/>
          </a:solidFill>
          <a:ln/>
        </p:spPr>
      </p:sp>
      <p:sp>
        <p:nvSpPr>
          <p:cNvPr id="9" name="Text 6"/>
          <p:cNvSpPr/>
          <p:nvPr/>
        </p:nvSpPr>
        <p:spPr>
          <a:xfrm>
            <a:off x="702826" y="1622227"/>
            <a:ext cx="88821" cy="243959"/>
          </a:xfrm>
          <a:prstGeom prst="rect">
            <a:avLst/>
          </a:prstGeom>
          <a:noFill/>
          <a:ln/>
        </p:spPr>
        <p:txBody>
          <a:bodyPr wrap="none" rtlCol="0" anchor="t"/>
          <a:lstStyle/>
          <a:p>
            <a:pPr marL="0" indent="0" algn="ctr">
              <a:lnSpc>
                <a:spcPts val="1921"/>
              </a:lnSpc>
              <a:buNone/>
            </a:pPr>
            <a:r>
              <a:rPr lang="en-US" sz="1921" dirty="0">
                <a:solidFill>
                  <a:srgbClr val="3A3630"/>
                </a:solidFill>
                <a:latin typeface="Lora" pitchFamily="34" charset="0"/>
                <a:ea typeface="Lora" pitchFamily="34" charset="-122"/>
                <a:cs typeface="Lora" pitchFamily="34" charset="-120"/>
              </a:rPr>
              <a:t>1</a:t>
            </a:r>
            <a:endParaRPr lang="en-US" sz="1921" dirty="0"/>
          </a:p>
        </p:txBody>
      </p:sp>
      <p:sp>
        <p:nvSpPr>
          <p:cNvPr id="10" name="Text 7"/>
          <p:cNvSpPr/>
          <p:nvPr/>
        </p:nvSpPr>
        <p:spPr>
          <a:xfrm>
            <a:off x="1697772" y="1528286"/>
            <a:ext cx="2033111" cy="254198"/>
          </a:xfrm>
          <a:prstGeom prst="rect">
            <a:avLst/>
          </a:prstGeom>
          <a:noFill/>
          <a:ln/>
        </p:spPr>
        <p:txBody>
          <a:bodyPr wrap="none" rtlCol="0" anchor="t"/>
          <a:lstStyle/>
          <a:p>
            <a:pPr marL="0" indent="0" algn="l">
              <a:lnSpc>
                <a:spcPts val="2001"/>
              </a:lnSpc>
              <a:buNone/>
            </a:pPr>
            <a:r>
              <a:rPr lang="en-US" sz="1601" dirty="0">
                <a:solidFill>
                  <a:srgbClr val="3A3630"/>
                </a:solidFill>
                <a:latin typeface="Lora" pitchFamily="34" charset="0"/>
                <a:ea typeface="Lora" pitchFamily="34" charset="-122"/>
                <a:cs typeface="Lora" pitchFamily="34" charset="-120"/>
              </a:rPr>
              <a:t>Data Extraction</a:t>
            </a:r>
            <a:endParaRPr lang="en-US" sz="1601" dirty="0"/>
          </a:p>
        </p:txBody>
      </p:sp>
      <p:sp>
        <p:nvSpPr>
          <p:cNvPr id="11" name="Text 8"/>
          <p:cNvSpPr/>
          <p:nvPr/>
        </p:nvSpPr>
        <p:spPr>
          <a:xfrm>
            <a:off x="1697771" y="1886069"/>
            <a:ext cx="4017229" cy="2472571"/>
          </a:xfrm>
          <a:prstGeom prst="rect">
            <a:avLst/>
          </a:prstGeom>
          <a:noFill/>
          <a:ln/>
        </p:spPr>
        <p:txBody>
          <a:bodyPr wrap="square" rtlCol="0" anchor="t"/>
          <a:lstStyle/>
          <a:p>
            <a:pPr marL="0" indent="0" algn="l">
              <a:lnSpc>
                <a:spcPts val="2177"/>
              </a:lnSpc>
              <a:buNone/>
            </a:pPr>
            <a:r>
              <a:rPr lang="en-US" sz="1400" dirty="0">
                <a:solidFill>
                  <a:srgbClr val="3A3630"/>
                </a:solidFill>
                <a:latin typeface="Lora" pitchFamily="2" charset="0"/>
                <a:ea typeface="Source Sans Pro" pitchFamily="34" charset="-122"/>
              </a:rPr>
              <a:t>We extracted relevant data from the Disease Symptom dataset, focusing on comprehensive disease-symptom relationships among 41 Diseases and 60 weighted symptoms. This process involved careful selection to ensure the data's quality and relevance to our predictive model. </a:t>
            </a:r>
          </a:p>
        </p:txBody>
      </p:sp>
      <p:sp>
        <p:nvSpPr>
          <p:cNvPr id="12" name="Shape 9"/>
          <p:cNvSpPr/>
          <p:nvPr/>
        </p:nvSpPr>
        <p:spPr>
          <a:xfrm>
            <a:off x="918805" y="4855845"/>
            <a:ext cx="604837" cy="22860"/>
          </a:xfrm>
          <a:prstGeom prst="roundRect">
            <a:avLst>
              <a:gd name="adj" fmla="val 113400"/>
            </a:avLst>
          </a:prstGeom>
          <a:solidFill>
            <a:srgbClr val="D9CDBA"/>
          </a:solidFill>
          <a:ln/>
        </p:spPr>
      </p:sp>
      <p:sp>
        <p:nvSpPr>
          <p:cNvPr id="13" name="Shape 10"/>
          <p:cNvSpPr/>
          <p:nvPr/>
        </p:nvSpPr>
        <p:spPr>
          <a:xfrm>
            <a:off x="552926" y="4672965"/>
            <a:ext cx="388739" cy="388739"/>
          </a:xfrm>
          <a:prstGeom prst="roundRect">
            <a:avLst>
              <a:gd name="adj" fmla="val 6669"/>
            </a:avLst>
          </a:prstGeom>
          <a:solidFill>
            <a:srgbClr val="D5EAFF"/>
          </a:solidFill>
          <a:ln/>
        </p:spPr>
      </p:sp>
      <p:sp>
        <p:nvSpPr>
          <p:cNvPr id="14" name="Text 11"/>
          <p:cNvSpPr/>
          <p:nvPr/>
        </p:nvSpPr>
        <p:spPr>
          <a:xfrm>
            <a:off x="681752" y="4745355"/>
            <a:ext cx="130969" cy="243959"/>
          </a:xfrm>
          <a:prstGeom prst="rect">
            <a:avLst/>
          </a:prstGeom>
          <a:noFill/>
          <a:ln/>
        </p:spPr>
        <p:txBody>
          <a:bodyPr wrap="none" rtlCol="0" anchor="t"/>
          <a:lstStyle/>
          <a:p>
            <a:pPr marL="0" indent="0" algn="ctr">
              <a:lnSpc>
                <a:spcPts val="1921"/>
              </a:lnSpc>
              <a:buNone/>
            </a:pPr>
            <a:r>
              <a:rPr lang="en-US" sz="1921" dirty="0">
                <a:solidFill>
                  <a:srgbClr val="3A3630"/>
                </a:solidFill>
                <a:latin typeface="Lora" pitchFamily="34" charset="0"/>
                <a:ea typeface="Lora" pitchFamily="34" charset="-122"/>
                <a:cs typeface="Lora" pitchFamily="34" charset="-120"/>
              </a:rPr>
              <a:t>2</a:t>
            </a:r>
            <a:endParaRPr lang="en-US" sz="1921" dirty="0"/>
          </a:p>
        </p:txBody>
      </p:sp>
      <p:sp>
        <p:nvSpPr>
          <p:cNvPr id="15" name="Text 12"/>
          <p:cNvSpPr/>
          <p:nvPr/>
        </p:nvSpPr>
        <p:spPr>
          <a:xfrm>
            <a:off x="1697772" y="4651415"/>
            <a:ext cx="2033111" cy="254198"/>
          </a:xfrm>
          <a:prstGeom prst="rect">
            <a:avLst/>
          </a:prstGeom>
          <a:noFill/>
          <a:ln/>
        </p:spPr>
        <p:txBody>
          <a:bodyPr wrap="none" rtlCol="0" anchor="t"/>
          <a:lstStyle/>
          <a:p>
            <a:pPr marL="0" indent="0" algn="l">
              <a:lnSpc>
                <a:spcPts val="2001"/>
              </a:lnSpc>
              <a:buNone/>
            </a:pPr>
            <a:r>
              <a:rPr lang="en-US" sz="1601" dirty="0">
                <a:solidFill>
                  <a:srgbClr val="3A3630"/>
                </a:solidFill>
                <a:latin typeface="Lora" pitchFamily="34" charset="0"/>
                <a:ea typeface="Lora" pitchFamily="34" charset="-122"/>
                <a:cs typeface="Lora" pitchFamily="34" charset="-120"/>
              </a:rPr>
              <a:t>Data Preprocessing</a:t>
            </a:r>
            <a:endParaRPr lang="en-US" sz="1601" dirty="0"/>
          </a:p>
        </p:txBody>
      </p:sp>
      <p:sp>
        <p:nvSpPr>
          <p:cNvPr id="16" name="Text 13"/>
          <p:cNvSpPr/>
          <p:nvPr/>
        </p:nvSpPr>
        <p:spPr>
          <a:xfrm>
            <a:off x="1697771" y="5009198"/>
            <a:ext cx="4017229" cy="2591062"/>
          </a:xfrm>
          <a:prstGeom prst="rect">
            <a:avLst/>
          </a:prstGeom>
          <a:noFill/>
          <a:ln/>
        </p:spPr>
        <p:txBody>
          <a:bodyPr wrap="square" rtlCol="0" anchor="t"/>
          <a:lstStyle/>
          <a:p>
            <a:pPr marL="0" indent="0" algn="l">
              <a:lnSpc>
                <a:spcPts val="2177"/>
              </a:lnSpc>
              <a:buNone/>
            </a:pPr>
            <a:r>
              <a:rPr lang="en-US" sz="1400" dirty="0">
                <a:solidFill>
                  <a:srgbClr val="3A3630"/>
                </a:solidFill>
                <a:latin typeface="Lora" pitchFamily="2" charset="0"/>
                <a:ea typeface="Source Sans Pro" pitchFamily="34" charset="-122"/>
              </a:rPr>
              <a:t>Our team engaged in thorough data preprocessing, which included handling missing values through advanced imputation techniques, using weights to prioritize certain symptoms, and encoding categorical variables using methods like one hot encoder.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500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500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xit" presetSubtype="0" fill="hold" nodeType="clickEffect">
                                  <p:stCondLst>
                                    <p:cond delay="0"/>
                                  </p:stCondLst>
                                  <p:childTnLst>
                                    <p:animEffect transition="out" filter="dissolve">
                                      <p:cBhvr>
                                        <p:cTn id="12" dur="500"/>
                                        <p:tgtEl>
                                          <p:spTgt spid="27"/>
                                        </p:tgtEl>
                                      </p:cBhvr>
                                    </p:animEffect>
                                    <p:set>
                                      <p:cBhvr>
                                        <p:cTn id="13" dur="1" fill="hold">
                                          <p:stCondLst>
                                            <p:cond delay="499"/>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28779" y="0"/>
            <a:ext cx="14630400" cy="8229600"/>
          </a:xfrm>
          <a:prstGeom prst="rect">
            <a:avLst/>
          </a:prstGeom>
          <a:solidFill>
            <a:srgbClr val="EFF7FF"/>
          </a:solidFill>
          <a:ln/>
        </p:spPr>
      </p:sp>
      <p:sp>
        <p:nvSpPr>
          <p:cNvPr id="4" name="Text 2"/>
          <p:cNvSpPr/>
          <p:nvPr/>
        </p:nvSpPr>
        <p:spPr>
          <a:xfrm>
            <a:off x="339521" y="2683855"/>
            <a:ext cx="6765336" cy="726043"/>
          </a:xfrm>
          <a:prstGeom prst="rect">
            <a:avLst/>
          </a:prstGeom>
          <a:noFill/>
          <a:ln/>
        </p:spPr>
        <p:txBody>
          <a:bodyPr wrap="none" rtlCol="0" anchor="t"/>
          <a:lstStyle/>
          <a:p>
            <a:pPr marL="0" indent="0">
              <a:lnSpc>
                <a:spcPts val="5718"/>
              </a:lnSpc>
              <a:buNone/>
            </a:pPr>
            <a:r>
              <a:rPr lang="en-US" sz="3200" dirty="0">
                <a:solidFill>
                  <a:srgbClr val="38512F"/>
                </a:solidFill>
                <a:latin typeface="Lora" pitchFamily="34" charset="0"/>
                <a:ea typeface="Lora" pitchFamily="34" charset="-122"/>
                <a:cs typeface="Lora" pitchFamily="34" charset="-120"/>
              </a:rPr>
              <a:t>Model Selection and Architecture</a:t>
            </a:r>
            <a:endParaRPr lang="en-US" sz="3200" dirty="0"/>
          </a:p>
        </p:txBody>
      </p:sp>
      <p:sp>
        <p:nvSpPr>
          <p:cNvPr id="5" name="Text 3"/>
          <p:cNvSpPr/>
          <p:nvPr/>
        </p:nvSpPr>
        <p:spPr>
          <a:xfrm>
            <a:off x="2162336" y="3867208"/>
            <a:ext cx="2308246" cy="726281"/>
          </a:xfrm>
          <a:prstGeom prst="rect">
            <a:avLst/>
          </a:prstGeom>
          <a:noFill/>
          <a:ln/>
        </p:spPr>
        <p:txBody>
          <a:bodyPr wrap="square" rtlCol="0" anchor="t"/>
          <a:lstStyle/>
          <a:p>
            <a:pPr marL="0" indent="0">
              <a:lnSpc>
                <a:spcPts val="2859"/>
              </a:lnSpc>
              <a:buNone/>
            </a:pPr>
            <a:r>
              <a:rPr lang="en-US" sz="1600" dirty="0">
                <a:solidFill>
                  <a:srgbClr val="38512F"/>
                </a:solidFill>
                <a:latin typeface="Lora" pitchFamily="34" charset="0"/>
              </a:rPr>
              <a:t>Multi-layered </a:t>
            </a:r>
          </a:p>
          <a:p>
            <a:pPr marL="0" indent="0">
              <a:lnSpc>
                <a:spcPts val="2859"/>
              </a:lnSpc>
              <a:buNone/>
            </a:pPr>
            <a:r>
              <a:rPr lang="en-US" sz="1600" dirty="0">
                <a:solidFill>
                  <a:srgbClr val="38512F"/>
                </a:solidFill>
                <a:latin typeface="Lora" pitchFamily="34" charset="0"/>
              </a:rPr>
              <a:t>Perceptron (MLP)</a:t>
            </a:r>
          </a:p>
        </p:txBody>
      </p:sp>
      <p:sp>
        <p:nvSpPr>
          <p:cNvPr id="6" name="Text 4"/>
          <p:cNvSpPr/>
          <p:nvPr/>
        </p:nvSpPr>
        <p:spPr>
          <a:xfrm>
            <a:off x="1682403" y="6065076"/>
            <a:ext cx="2724789" cy="2206577"/>
          </a:xfrm>
          <a:prstGeom prst="rect">
            <a:avLst/>
          </a:prstGeom>
          <a:noFill/>
          <a:ln/>
        </p:spPr>
        <p:txBody>
          <a:bodyPr wrap="square" rtlCol="0" anchor="t"/>
          <a:lstStyle/>
          <a:p>
            <a:pPr>
              <a:lnSpc>
                <a:spcPts val="2700"/>
              </a:lnSpc>
            </a:pPr>
            <a:r>
              <a:rPr lang="en-US" sz="1100" dirty="0">
                <a:solidFill>
                  <a:schemeClr val="tx1">
                    <a:lumMod val="65000"/>
                    <a:lumOff val="35000"/>
                  </a:schemeClr>
                </a:solidFill>
                <a:latin typeface="Lora" pitchFamily="2" charset="0"/>
                <a:ea typeface="Source Sans Pro" pitchFamily="34" charset="-122"/>
              </a:rPr>
              <a:t>MLP was chosen for its robustness in handling tabular data. The model was integrated into the Streamlit  for  disease prediction.</a:t>
            </a:r>
          </a:p>
        </p:txBody>
      </p:sp>
      <p:sp>
        <p:nvSpPr>
          <p:cNvPr id="7" name="Text 5"/>
          <p:cNvSpPr/>
          <p:nvPr/>
        </p:nvSpPr>
        <p:spPr>
          <a:xfrm>
            <a:off x="5296611" y="3811637"/>
            <a:ext cx="1808245" cy="839724"/>
          </a:xfrm>
          <a:prstGeom prst="rect">
            <a:avLst/>
          </a:prstGeom>
          <a:noFill/>
          <a:ln/>
        </p:spPr>
        <p:txBody>
          <a:bodyPr wrap="none" rtlCol="0" anchor="t"/>
          <a:lstStyle/>
          <a:p>
            <a:pPr marL="0" indent="0">
              <a:lnSpc>
                <a:spcPts val="2859"/>
              </a:lnSpc>
              <a:buNone/>
            </a:pPr>
            <a:r>
              <a:rPr lang="en-US" sz="1600" dirty="0">
                <a:solidFill>
                  <a:srgbClr val="38512F"/>
                </a:solidFill>
                <a:latin typeface="Lora" pitchFamily="34" charset="0"/>
                <a:ea typeface="Lora" pitchFamily="34" charset="-122"/>
                <a:cs typeface="Lora" pitchFamily="34" charset="-120"/>
              </a:rPr>
              <a:t>Convolutional </a:t>
            </a:r>
          </a:p>
          <a:p>
            <a:pPr marL="0" indent="0">
              <a:lnSpc>
                <a:spcPts val="2859"/>
              </a:lnSpc>
              <a:buNone/>
            </a:pPr>
            <a:r>
              <a:rPr lang="en-US" sz="1600" dirty="0">
                <a:solidFill>
                  <a:srgbClr val="38512F"/>
                </a:solidFill>
                <a:latin typeface="Lora" pitchFamily="34" charset="0"/>
                <a:ea typeface="Lora" pitchFamily="34" charset="-122"/>
                <a:cs typeface="Lora" pitchFamily="34" charset="-120"/>
              </a:rPr>
              <a:t>Neural Network</a:t>
            </a:r>
            <a:endParaRPr lang="en-US" sz="1600" dirty="0"/>
          </a:p>
        </p:txBody>
      </p:sp>
      <p:sp>
        <p:nvSpPr>
          <p:cNvPr id="8" name="Text 6"/>
          <p:cNvSpPr/>
          <p:nvPr/>
        </p:nvSpPr>
        <p:spPr>
          <a:xfrm>
            <a:off x="4704036" y="6069688"/>
            <a:ext cx="3152885" cy="2206577"/>
          </a:xfrm>
          <a:prstGeom prst="rect">
            <a:avLst/>
          </a:prstGeom>
          <a:noFill/>
          <a:ln/>
        </p:spPr>
        <p:txBody>
          <a:bodyPr wrap="square" rtlCol="0" anchor="t"/>
          <a:lstStyle/>
          <a:p>
            <a:pPr indent="0">
              <a:lnSpc>
                <a:spcPts val="2700"/>
              </a:lnSpc>
              <a:buNone/>
            </a:pPr>
            <a:r>
              <a:rPr lang="en-US" sz="1100" dirty="0">
                <a:solidFill>
                  <a:schemeClr val="tx1">
                    <a:lumMod val="65000"/>
                    <a:lumOff val="35000"/>
                  </a:schemeClr>
                </a:solidFill>
                <a:latin typeface="Lora" pitchFamily="2" charset="0"/>
                <a:ea typeface="Source Sans Pro" pitchFamily="34" charset="-122"/>
              </a:rPr>
              <a:t>Though predominantly used for image data, CNNs have been adapted in this project to treat symptom data as one-dimensional spatial vectors, extracting patterns that are essential for disease prediction.</a:t>
            </a:r>
          </a:p>
        </p:txBody>
      </p:sp>
      <p:sp>
        <p:nvSpPr>
          <p:cNvPr id="9" name="Text 7"/>
          <p:cNvSpPr/>
          <p:nvPr/>
        </p:nvSpPr>
        <p:spPr>
          <a:xfrm>
            <a:off x="8739183" y="3837342"/>
            <a:ext cx="2308246" cy="726281"/>
          </a:xfrm>
          <a:prstGeom prst="rect">
            <a:avLst/>
          </a:prstGeom>
          <a:noFill/>
          <a:ln/>
        </p:spPr>
        <p:txBody>
          <a:bodyPr wrap="square" rtlCol="0" anchor="t"/>
          <a:lstStyle/>
          <a:p>
            <a:pPr marL="0" indent="0">
              <a:lnSpc>
                <a:spcPts val="2859"/>
              </a:lnSpc>
              <a:buNone/>
            </a:pPr>
            <a:r>
              <a:rPr lang="en-US" sz="1600" dirty="0">
                <a:solidFill>
                  <a:srgbClr val="38512F"/>
                </a:solidFill>
                <a:latin typeface="Lora" pitchFamily="34" charset="0"/>
                <a:ea typeface="Lora" pitchFamily="34" charset="-122"/>
                <a:cs typeface="Lora" pitchFamily="34" charset="-120"/>
              </a:rPr>
              <a:t>Long Short Term </a:t>
            </a:r>
          </a:p>
          <a:p>
            <a:pPr marL="0" indent="0">
              <a:lnSpc>
                <a:spcPts val="2859"/>
              </a:lnSpc>
              <a:buNone/>
            </a:pPr>
            <a:r>
              <a:rPr lang="en-US" sz="1600" dirty="0">
                <a:solidFill>
                  <a:srgbClr val="38512F"/>
                </a:solidFill>
                <a:latin typeface="Lora" pitchFamily="34" charset="0"/>
                <a:ea typeface="Lora" pitchFamily="34" charset="-122"/>
                <a:cs typeface="Lora" pitchFamily="34" charset="-120"/>
              </a:rPr>
              <a:t>Memory (LSTM)</a:t>
            </a:r>
            <a:endParaRPr lang="en-US" sz="1600" dirty="0"/>
          </a:p>
        </p:txBody>
      </p:sp>
      <p:sp>
        <p:nvSpPr>
          <p:cNvPr id="10" name="Text 8"/>
          <p:cNvSpPr/>
          <p:nvPr/>
        </p:nvSpPr>
        <p:spPr>
          <a:xfrm>
            <a:off x="8193251" y="6089836"/>
            <a:ext cx="2724789" cy="2206577"/>
          </a:xfrm>
          <a:prstGeom prst="rect">
            <a:avLst/>
          </a:prstGeom>
          <a:noFill/>
          <a:ln/>
        </p:spPr>
        <p:txBody>
          <a:bodyPr wrap="square" rtlCol="0" anchor="t"/>
          <a:lstStyle/>
          <a:p>
            <a:pPr>
              <a:lnSpc>
                <a:spcPts val="2700"/>
              </a:lnSpc>
            </a:pPr>
            <a:r>
              <a:rPr lang="en-US" sz="1100" dirty="0">
                <a:solidFill>
                  <a:schemeClr val="tx1">
                    <a:lumMod val="65000"/>
                    <a:lumOff val="35000"/>
                  </a:schemeClr>
                </a:solidFill>
                <a:latin typeface="Lora" pitchFamily="2" charset="0"/>
                <a:ea typeface="Source Sans Pro" pitchFamily="34" charset="-122"/>
              </a:rPr>
              <a:t>LSTM was utilized considering the sequence in which symptoms are reported could provide significant predictive power.</a:t>
            </a:r>
          </a:p>
        </p:txBody>
      </p:sp>
      <p:sp>
        <p:nvSpPr>
          <p:cNvPr id="12" name="Text 7">
            <a:extLst>
              <a:ext uri="{FF2B5EF4-FFF2-40B4-BE49-F238E27FC236}">
                <a16:creationId xmlns:a16="http://schemas.microsoft.com/office/drawing/2014/main" id="{D196E722-6E8A-46C1-6D80-377F79C91AD6}"/>
              </a:ext>
            </a:extLst>
          </p:cNvPr>
          <p:cNvSpPr/>
          <p:nvPr/>
        </p:nvSpPr>
        <p:spPr>
          <a:xfrm>
            <a:off x="11931376" y="3837342"/>
            <a:ext cx="2273239" cy="726281"/>
          </a:xfrm>
          <a:prstGeom prst="rect">
            <a:avLst/>
          </a:prstGeom>
          <a:noFill/>
          <a:ln/>
        </p:spPr>
        <p:txBody>
          <a:bodyPr wrap="square" rtlCol="0" anchor="t"/>
          <a:lstStyle/>
          <a:p>
            <a:pPr marL="0" indent="0">
              <a:lnSpc>
                <a:spcPts val="2859"/>
              </a:lnSpc>
              <a:buNone/>
            </a:pPr>
            <a:r>
              <a:rPr lang="en-US" sz="1600" dirty="0">
                <a:solidFill>
                  <a:srgbClr val="38512F"/>
                </a:solidFill>
                <a:latin typeface="Lora" pitchFamily="34" charset="0"/>
                <a:ea typeface="Lora" pitchFamily="34" charset="-122"/>
                <a:cs typeface="Lora" pitchFamily="34" charset="-120"/>
              </a:rPr>
              <a:t>Transformer Model </a:t>
            </a:r>
          </a:p>
          <a:p>
            <a:pPr marL="0" indent="0">
              <a:lnSpc>
                <a:spcPts val="2859"/>
              </a:lnSpc>
              <a:buNone/>
            </a:pPr>
            <a:r>
              <a:rPr lang="en-US" sz="1600" dirty="0">
                <a:solidFill>
                  <a:srgbClr val="38512F"/>
                </a:solidFill>
                <a:latin typeface="Lora" pitchFamily="34" charset="0"/>
                <a:ea typeface="Lora" pitchFamily="34" charset="-122"/>
                <a:cs typeface="Lora" pitchFamily="34" charset="-120"/>
              </a:rPr>
              <a:t>(DistilBERT)</a:t>
            </a:r>
            <a:endParaRPr lang="en-US" sz="1600" dirty="0"/>
          </a:p>
        </p:txBody>
      </p:sp>
      <p:sp>
        <p:nvSpPr>
          <p:cNvPr id="13" name="Text 8">
            <a:extLst>
              <a:ext uri="{FF2B5EF4-FFF2-40B4-BE49-F238E27FC236}">
                <a16:creationId xmlns:a16="http://schemas.microsoft.com/office/drawing/2014/main" id="{2E1EAE07-540B-8654-B0FC-DAED03E20111}"/>
              </a:ext>
            </a:extLst>
          </p:cNvPr>
          <p:cNvSpPr/>
          <p:nvPr/>
        </p:nvSpPr>
        <p:spPr>
          <a:xfrm>
            <a:off x="11424390" y="6102347"/>
            <a:ext cx="3096746" cy="2206578"/>
          </a:xfrm>
          <a:prstGeom prst="rect">
            <a:avLst/>
          </a:prstGeom>
          <a:noFill/>
          <a:ln/>
        </p:spPr>
        <p:txBody>
          <a:bodyPr wrap="square" rtlCol="0" anchor="t"/>
          <a:lstStyle/>
          <a:p>
            <a:pPr indent="0">
              <a:lnSpc>
                <a:spcPts val="2700"/>
              </a:lnSpc>
              <a:buNone/>
            </a:pPr>
            <a:r>
              <a:rPr lang="en-US" sz="1100" dirty="0">
                <a:solidFill>
                  <a:schemeClr val="tx1">
                    <a:lumMod val="65000"/>
                    <a:lumOff val="35000"/>
                  </a:schemeClr>
                </a:solidFill>
                <a:latin typeface="Lora" pitchFamily="2" charset="0"/>
                <a:ea typeface="Source Sans Pro" pitchFamily="34" charset="-122"/>
              </a:rPr>
              <a:t>We also experimented with the </a:t>
            </a:r>
            <a:r>
              <a:rPr lang="en-US" sz="1100" dirty="0" err="1">
                <a:solidFill>
                  <a:schemeClr val="tx1">
                    <a:lumMod val="65000"/>
                    <a:lumOff val="35000"/>
                  </a:schemeClr>
                </a:solidFill>
                <a:latin typeface="Lora" pitchFamily="2" charset="0"/>
                <a:ea typeface="Source Sans Pro" pitchFamily="34" charset="-122"/>
              </a:rPr>
              <a:t>distilbert</a:t>
            </a:r>
            <a:r>
              <a:rPr lang="en-US" sz="1100" dirty="0">
                <a:solidFill>
                  <a:schemeClr val="tx1">
                    <a:lumMod val="65000"/>
                    <a:lumOff val="35000"/>
                  </a:schemeClr>
                </a:solidFill>
                <a:latin typeface="Lora" pitchFamily="2" charset="0"/>
                <a:ea typeface="Source Sans Pro" pitchFamily="34" charset="-122"/>
              </a:rPr>
              <a:t>-base-uncased transformer model, trained using Hugging Face over approximately 5 hours. </a:t>
            </a:r>
          </a:p>
        </p:txBody>
      </p:sp>
      <p:graphicFrame>
        <p:nvGraphicFramePr>
          <p:cNvPr id="14" name="Table 13">
            <a:extLst>
              <a:ext uri="{FF2B5EF4-FFF2-40B4-BE49-F238E27FC236}">
                <a16:creationId xmlns:a16="http://schemas.microsoft.com/office/drawing/2014/main" id="{AD36FE20-14A0-AE25-DEC1-A726CF19118A}"/>
              </a:ext>
            </a:extLst>
          </p:cNvPr>
          <p:cNvGraphicFramePr>
            <a:graphicFrameLocks noGrp="1"/>
          </p:cNvGraphicFramePr>
          <p:nvPr>
            <p:extLst>
              <p:ext uri="{D42A27DB-BD31-4B8C-83A1-F6EECF244321}">
                <p14:modId xmlns:p14="http://schemas.microsoft.com/office/powerpoint/2010/main" val="605950294"/>
              </p:ext>
            </p:extLst>
          </p:nvPr>
        </p:nvGraphicFramePr>
        <p:xfrm>
          <a:off x="358426" y="4897070"/>
          <a:ext cx="13846189" cy="840868"/>
        </p:xfrm>
        <a:graphic>
          <a:graphicData uri="http://schemas.openxmlformats.org/drawingml/2006/table">
            <a:tbl>
              <a:tblPr firstRow="1" bandRow="1">
                <a:tableStyleId>{2D5ABB26-0587-4C30-8999-92F81FD0307C}</a:tableStyleId>
              </a:tblPr>
              <a:tblGrid>
                <a:gridCol w="1306252">
                  <a:extLst>
                    <a:ext uri="{9D8B030D-6E8A-4147-A177-3AD203B41FA5}">
                      <a16:colId xmlns:a16="http://schemas.microsoft.com/office/drawing/2014/main" val="1560363315"/>
                    </a:ext>
                  </a:extLst>
                </a:gridCol>
                <a:gridCol w="2097772">
                  <a:extLst>
                    <a:ext uri="{9D8B030D-6E8A-4147-A177-3AD203B41FA5}">
                      <a16:colId xmlns:a16="http://schemas.microsoft.com/office/drawing/2014/main" val="1883766760"/>
                    </a:ext>
                  </a:extLst>
                </a:gridCol>
                <a:gridCol w="3843245">
                  <a:extLst>
                    <a:ext uri="{9D8B030D-6E8A-4147-A177-3AD203B41FA5}">
                      <a16:colId xmlns:a16="http://schemas.microsoft.com/office/drawing/2014/main" val="384845047"/>
                    </a:ext>
                  </a:extLst>
                </a:gridCol>
                <a:gridCol w="2862355">
                  <a:extLst>
                    <a:ext uri="{9D8B030D-6E8A-4147-A177-3AD203B41FA5}">
                      <a16:colId xmlns:a16="http://schemas.microsoft.com/office/drawing/2014/main" val="168839732"/>
                    </a:ext>
                  </a:extLst>
                </a:gridCol>
                <a:gridCol w="3736565">
                  <a:extLst>
                    <a:ext uri="{9D8B030D-6E8A-4147-A177-3AD203B41FA5}">
                      <a16:colId xmlns:a16="http://schemas.microsoft.com/office/drawing/2014/main" val="1363256707"/>
                    </a:ext>
                  </a:extLst>
                </a:gridCol>
              </a:tblGrid>
              <a:tr h="363022">
                <a:tc>
                  <a:txBody>
                    <a:bodyPr/>
                    <a:lstStyle/>
                    <a:p>
                      <a:pPr marL="0" indent="0" algn="r" defTabSz="914400" rtl="0" eaLnBrk="1" latinLnBrk="0" hangingPunct="1">
                        <a:lnSpc>
                          <a:spcPts val="2859"/>
                        </a:lnSpc>
                        <a:buNone/>
                      </a:pPr>
                      <a:r>
                        <a:rPr lang="en-US" sz="1200" b="1" kern="1200" dirty="0">
                          <a:solidFill>
                            <a:schemeClr val="tx1"/>
                          </a:solidFill>
                          <a:latin typeface="Aptos Display" panose="020B0004020202020204" pitchFamily="34" charset="0"/>
                          <a:ea typeface="Source Sans Pro" pitchFamily="34" charset="-122"/>
                          <a:cs typeface="+mn-cs"/>
                        </a:rPr>
                        <a:t>TEST ACCURACY</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marL="0" indent="0" algn="ctr" defTabSz="914400" rtl="0" eaLnBrk="1" latinLnBrk="0" hangingPunct="1">
                        <a:lnSpc>
                          <a:spcPts val="2859"/>
                        </a:lnSpc>
                        <a:buNone/>
                      </a:pPr>
                      <a:r>
                        <a:rPr lang="en-US" sz="1500" b="1" kern="1200" dirty="0">
                          <a:solidFill>
                            <a:srgbClr val="E20074"/>
                          </a:solidFill>
                          <a:latin typeface="Aptos Display" panose="020B0004020202020204" pitchFamily="34" charset="0"/>
                          <a:ea typeface="Source Sans Pro" pitchFamily="34" charset="-122"/>
                          <a:cs typeface="+mn-cs"/>
                        </a:rPr>
                        <a:t>0.81</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marL="0" indent="0" algn="ctr" defTabSz="914400" rtl="0" eaLnBrk="1" latinLnBrk="0" hangingPunct="1">
                        <a:lnSpc>
                          <a:spcPts val="2859"/>
                        </a:lnSpc>
                        <a:buNone/>
                      </a:pPr>
                      <a:r>
                        <a:rPr lang="en-US" sz="1500" b="0" kern="1200" dirty="0">
                          <a:solidFill>
                            <a:srgbClr val="3A3630"/>
                          </a:solidFill>
                          <a:latin typeface="Aptos Display" panose="020B0004020202020204" pitchFamily="34" charset="0"/>
                          <a:ea typeface="Source Sans Pro" pitchFamily="34" charset="-122"/>
                          <a:cs typeface="+mn-cs"/>
                        </a:rPr>
                        <a:t> 0.80</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marL="0" indent="0" algn="ctr" defTabSz="914400" rtl="0" eaLnBrk="1" latinLnBrk="0" hangingPunct="1">
                        <a:lnSpc>
                          <a:spcPts val="2859"/>
                        </a:lnSpc>
                        <a:buNone/>
                      </a:pPr>
                      <a:r>
                        <a:rPr lang="en-US" sz="1500" b="0" kern="1200" dirty="0">
                          <a:solidFill>
                            <a:srgbClr val="3A3630"/>
                          </a:solidFill>
                          <a:latin typeface="Aptos Display" panose="020B0004020202020204" pitchFamily="34" charset="0"/>
                          <a:ea typeface="Source Sans Pro" pitchFamily="34" charset="-122"/>
                          <a:cs typeface="+mn-cs"/>
                        </a:rPr>
                        <a:t>0.025</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marL="0" indent="0" algn="ctr" defTabSz="914400" rtl="0" eaLnBrk="1" latinLnBrk="0" hangingPunct="1">
                        <a:lnSpc>
                          <a:spcPts val="2859"/>
                        </a:lnSpc>
                        <a:buNone/>
                      </a:pPr>
                      <a:r>
                        <a:rPr lang="en-US" sz="1500" b="0" kern="1200" dirty="0">
                          <a:solidFill>
                            <a:srgbClr val="3A3630"/>
                          </a:solidFill>
                          <a:latin typeface="Aptos Display" panose="020B0004020202020204" pitchFamily="34" charset="0"/>
                          <a:ea typeface="Source Sans Pro" pitchFamily="34" charset="-122"/>
                          <a:cs typeface="+mn-cs"/>
                        </a:rPr>
                        <a:t>N/A</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3827115415"/>
                  </a:ext>
                </a:extLst>
              </a:tr>
              <a:tr h="363022">
                <a:tc>
                  <a:txBody>
                    <a:bodyPr/>
                    <a:lstStyle/>
                    <a:p>
                      <a:pPr marL="0" indent="0" algn="r" defTabSz="914400" rtl="0" eaLnBrk="1" latinLnBrk="0" hangingPunct="1">
                        <a:lnSpc>
                          <a:spcPts val="2859"/>
                        </a:lnSpc>
                        <a:buNone/>
                      </a:pPr>
                      <a:r>
                        <a:rPr lang="en-US" sz="1200" b="1" kern="1200" dirty="0">
                          <a:solidFill>
                            <a:schemeClr val="tx1"/>
                          </a:solidFill>
                          <a:latin typeface="Aptos Display" panose="020B0004020202020204" pitchFamily="34" charset="0"/>
                          <a:ea typeface="Source Sans Pro" pitchFamily="34" charset="-122"/>
                          <a:cs typeface="+mn-cs"/>
                        </a:rPr>
                        <a:t>TEST LOSS</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CFE0"/>
                    </a:solidFill>
                  </a:tcPr>
                </a:tc>
                <a:tc>
                  <a:txBody>
                    <a:bodyPr/>
                    <a:lstStyle/>
                    <a:p>
                      <a:pPr marL="0" indent="0" algn="ctr" defTabSz="914400" rtl="0" eaLnBrk="1" latinLnBrk="0" hangingPunct="1">
                        <a:lnSpc>
                          <a:spcPts val="2859"/>
                        </a:lnSpc>
                        <a:buNone/>
                      </a:pPr>
                      <a:r>
                        <a:rPr lang="en-US" sz="1500" b="1" kern="1200" dirty="0">
                          <a:solidFill>
                            <a:srgbClr val="E20074"/>
                          </a:solidFill>
                          <a:latin typeface="Aptos Display" panose="020B0004020202020204" pitchFamily="34" charset="0"/>
                          <a:ea typeface="Source Sans Pro" pitchFamily="34" charset="-122"/>
                          <a:cs typeface="+mn-cs"/>
                        </a:rPr>
                        <a:t>0.89</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CFE0"/>
                    </a:solidFill>
                  </a:tcPr>
                </a:tc>
                <a:tc>
                  <a:txBody>
                    <a:bodyPr/>
                    <a:lstStyle/>
                    <a:p>
                      <a:pPr marL="0" indent="0" algn="ctr" defTabSz="914400" rtl="0" eaLnBrk="1" latinLnBrk="0" hangingPunct="1">
                        <a:lnSpc>
                          <a:spcPts val="2859"/>
                        </a:lnSpc>
                        <a:buNone/>
                      </a:pPr>
                      <a:r>
                        <a:rPr lang="en-US" sz="1500" b="0" kern="1200" dirty="0">
                          <a:solidFill>
                            <a:srgbClr val="3A3630"/>
                          </a:solidFill>
                          <a:latin typeface="Aptos Display" panose="020B0004020202020204" pitchFamily="34" charset="0"/>
                          <a:ea typeface="Source Sans Pro" pitchFamily="34" charset="-122"/>
                          <a:cs typeface="+mn-cs"/>
                        </a:rPr>
                        <a:t> 1.44</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CFE0"/>
                    </a:solidFill>
                  </a:tcPr>
                </a:tc>
                <a:tc>
                  <a:txBody>
                    <a:bodyPr/>
                    <a:lstStyle/>
                    <a:p>
                      <a:pPr marL="0" indent="0" algn="ctr" defTabSz="914400" rtl="0" eaLnBrk="1" latinLnBrk="0" hangingPunct="1">
                        <a:lnSpc>
                          <a:spcPts val="2859"/>
                        </a:lnSpc>
                        <a:buNone/>
                      </a:pPr>
                      <a:r>
                        <a:rPr lang="en-US" sz="1500" b="0" kern="1200" dirty="0">
                          <a:solidFill>
                            <a:srgbClr val="3A3630"/>
                          </a:solidFill>
                          <a:latin typeface="Aptos Display" panose="020B0004020202020204" pitchFamily="34" charset="0"/>
                          <a:ea typeface="Source Sans Pro" pitchFamily="34" charset="-122"/>
                          <a:cs typeface="+mn-cs"/>
                        </a:rPr>
                        <a:t>3.68</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CFE0"/>
                    </a:solidFill>
                  </a:tcPr>
                </a:tc>
                <a:tc>
                  <a:txBody>
                    <a:bodyPr/>
                    <a:lstStyle/>
                    <a:p>
                      <a:pPr marL="0" indent="0" algn="ctr" defTabSz="914400" rtl="0" eaLnBrk="1" latinLnBrk="0" hangingPunct="1">
                        <a:lnSpc>
                          <a:spcPts val="2859"/>
                        </a:lnSpc>
                        <a:buNone/>
                      </a:pPr>
                      <a:r>
                        <a:rPr lang="en-US" sz="1500" b="0" kern="1200" dirty="0">
                          <a:solidFill>
                            <a:srgbClr val="3A3630"/>
                          </a:solidFill>
                          <a:latin typeface="Aptos Display" panose="020B0004020202020204" pitchFamily="34" charset="0"/>
                          <a:ea typeface="Source Sans Pro" pitchFamily="34" charset="-122"/>
                          <a:cs typeface="+mn-cs"/>
                        </a:rPr>
                        <a:t>2.37</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CFE0"/>
                    </a:solidFill>
                  </a:tcPr>
                </a:tc>
                <a:extLst>
                  <a:ext uri="{0D108BD9-81ED-4DB2-BD59-A6C34878D82A}">
                    <a16:rowId xmlns:a16="http://schemas.microsoft.com/office/drawing/2014/main" val="1446182830"/>
                  </a:ext>
                </a:extLst>
              </a:tr>
            </a:tbl>
          </a:graphicData>
        </a:graphic>
      </p:graphicFrame>
      <p:pic>
        <p:nvPicPr>
          <p:cNvPr id="17" name="Picture 16">
            <a:extLst>
              <a:ext uri="{FF2B5EF4-FFF2-40B4-BE49-F238E27FC236}">
                <a16:creationId xmlns:a16="http://schemas.microsoft.com/office/drawing/2014/main" id="{35C97DBD-4135-5434-8D89-72861B3851C3}"/>
              </a:ext>
            </a:extLst>
          </p:cNvPr>
          <p:cNvPicPr>
            <a:picLocks noChangeAspect="1"/>
          </p:cNvPicPr>
          <p:nvPr/>
        </p:nvPicPr>
        <p:blipFill>
          <a:blip r:embed="rId3"/>
          <a:stretch>
            <a:fillRect/>
          </a:stretch>
        </p:blipFill>
        <p:spPr>
          <a:xfrm>
            <a:off x="0" y="-20907"/>
            <a:ext cx="14630400" cy="2482079"/>
          </a:xfrm>
          <a:prstGeom prst="rect">
            <a:avLst/>
          </a:prstGeom>
        </p:spPr>
      </p:pic>
      <p:sp>
        <p:nvSpPr>
          <p:cNvPr id="18" name="Shape 3">
            <a:extLst>
              <a:ext uri="{FF2B5EF4-FFF2-40B4-BE49-F238E27FC236}">
                <a16:creationId xmlns:a16="http://schemas.microsoft.com/office/drawing/2014/main" id="{5A9982C2-92A7-2601-5D54-6EBB83174599}"/>
              </a:ext>
            </a:extLst>
          </p:cNvPr>
          <p:cNvSpPr/>
          <p:nvPr/>
        </p:nvSpPr>
        <p:spPr>
          <a:xfrm>
            <a:off x="1685290" y="4057707"/>
            <a:ext cx="388739" cy="388739"/>
          </a:xfrm>
          <a:prstGeom prst="roundRect">
            <a:avLst>
              <a:gd name="adj" fmla="val 6669"/>
            </a:avLst>
          </a:prstGeom>
          <a:solidFill>
            <a:srgbClr val="D5EAFF"/>
          </a:solidFill>
          <a:ln/>
        </p:spPr>
      </p:sp>
      <p:sp>
        <p:nvSpPr>
          <p:cNvPr id="19" name="Text 4">
            <a:extLst>
              <a:ext uri="{FF2B5EF4-FFF2-40B4-BE49-F238E27FC236}">
                <a16:creationId xmlns:a16="http://schemas.microsoft.com/office/drawing/2014/main" id="{276583D0-24C8-E7A8-7EBC-0085002D2F52}"/>
              </a:ext>
            </a:extLst>
          </p:cNvPr>
          <p:cNvSpPr/>
          <p:nvPr/>
        </p:nvSpPr>
        <p:spPr>
          <a:xfrm>
            <a:off x="1835190" y="4131212"/>
            <a:ext cx="88821" cy="243959"/>
          </a:xfrm>
          <a:prstGeom prst="rect">
            <a:avLst/>
          </a:prstGeom>
          <a:noFill/>
          <a:ln/>
        </p:spPr>
        <p:txBody>
          <a:bodyPr wrap="none" rtlCol="0" anchor="t"/>
          <a:lstStyle/>
          <a:p>
            <a:pPr marL="0" indent="0" algn="ctr">
              <a:lnSpc>
                <a:spcPts val="1921"/>
              </a:lnSpc>
              <a:buNone/>
            </a:pPr>
            <a:r>
              <a:rPr lang="en-US" sz="1921" dirty="0">
                <a:solidFill>
                  <a:srgbClr val="3A3630"/>
                </a:solidFill>
                <a:latin typeface="Lora" pitchFamily="34" charset="0"/>
                <a:ea typeface="Lora" pitchFamily="34" charset="-122"/>
                <a:cs typeface="Lora" pitchFamily="34" charset="-120"/>
              </a:rPr>
              <a:t>1</a:t>
            </a:r>
            <a:endParaRPr lang="en-US" sz="1921" dirty="0"/>
          </a:p>
        </p:txBody>
      </p:sp>
      <p:sp>
        <p:nvSpPr>
          <p:cNvPr id="20" name="Shape 7">
            <a:extLst>
              <a:ext uri="{FF2B5EF4-FFF2-40B4-BE49-F238E27FC236}">
                <a16:creationId xmlns:a16="http://schemas.microsoft.com/office/drawing/2014/main" id="{F7B08C30-BA07-9E7D-8A83-543F9208EBF8}"/>
              </a:ext>
            </a:extLst>
          </p:cNvPr>
          <p:cNvSpPr/>
          <p:nvPr/>
        </p:nvSpPr>
        <p:spPr>
          <a:xfrm>
            <a:off x="4742630" y="4057707"/>
            <a:ext cx="388739" cy="388739"/>
          </a:xfrm>
          <a:prstGeom prst="roundRect">
            <a:avLst>
              <a:gd name="adj" fmla="val 6669"/>
            </a:avLst>
          </a:prstGeom>
          <a:solidFill>
            <a:srgbClr val="D5EAFF"/>
          </a:solidFill>
          <a:ln/>
        </p:spPr>
      </p:sp>
      <p:sp>
        <p:nvSpPr>
          <p:cNvPr id="21" name="Text 8">
            <a:extLst>
              <a:ext uri="{FF2B5EF4-FFF2-40B4-BE49-F238E27FC236}">
                <a16:creationId xmlns:a16="http://schemas.microsoft.com/office/drawing/2014/main" id="{0C09BCCE-83FC-4B53-C880-CEE685BC35A4}"/>
              </a:ext>
            </a:extLst>
          </p:cNvPr>
          <p:cNvSpPr/>
          <p:nvPr/>
        </p:nvSpPr>
        <p:spPr>
          <a:xfrm>
            <a:off x="4871456" y="4099087"/>
            <a:ext cx="130969" cy="243959"/>
          </a:xfrm>
          <a:prstGeom prst="rect">
            <a:avLst/>
          </a:prstGeom>
          <a:noFill/>
          <a:ln/>
        </p:spPr>
        <p:txBody>
          <a:bodyPr wrap="none" rtlCol="0" anchor="t"/>
          <a:lstStyle/>
          <a:p>
            <a:pPr marL="0" indent="0" algn="ctr">
              <a:lnSpc>
                <a:spcPts val="1921"/>
              </a:lnSpc>
              <a:buNone/>
            </a:pPr>
            <a:r>
              <a:rPr lang="en-US" sz="1921" dirty="0">
                <a:solidFill>
                  <a:srgbClr val="3A3630"/>
                </a:solidFill>
                <a:latin typeface="Lora" pitchFamily="34" charset="0"/>
                <a:ea typeface="Lora" pitchFamily="34" charset="-122"/>
                <a:cs typeface="Lora" pitchFamily="34" charset="-120"/>
              </a:rPr>
              <a:t>2</a:t>
            </a:r>
            <a:endParaRPr lang="en-US" sz="1921" dirty="0"/>
          </a:p>
        </p:txBody>
      </p:sp>
      <p:sp>
        <p:nvSpPr>
          <p:cNvPr id="22" name="Shape 11">
            <a:extLst>
              <a:ext uri="{FF2B5EF4-FFF2-40B4-BE49-F238E27FC236}">
                <a16:creationId xmlns:a16="http://schemas.microsoft.com/office/drawing/2014/main" id="{C3E8C062-E419-3331-018E-4C55B21E0516}"/>
              </a:ext>
            </a:extLst>
          </p:cNvPr>
          <p:cNvSpPr/>
          <p:nvPr/>
        </p:nvSpPr>
        <p:spPr>
          <a:xfrm>
            <a:off x="8210556" y="4057707"/>
            <a:ext cx="388739" cy="388739"/>
          </a:xfrm>
          <a:prstGeom prst="roundRect">
            <a:avLst>
              <a:gd name="adj" fmla="val 6669"/>
            </a:avLst>
          </a:prstGeom>
          <a:solidFill>
            <a:srgbClr val="D5EAFF"/>
          </a:solidFill>
          <a:ln/>
        </p:spPr>
      </p:sp>
      <p:sp>
        <p:nvSpPr>
          <p:cNvPr id="23" name="Text 12">
            <a:extLst>
              <a:ext uri="{FF2B5EF4-FFF2-40B4-BE49-F238E27FC236}">
                <a16:creationId xmlns:a16="http://schemas.microsoft.com/office/drawing/2014/main" id="{5FD89446-274F-8124-3BF9-BCB81E179121}"/>
              </a:ext>
            </a:extLst>
          </p:cNvPr>
          <p:cNvSpPr/>
          <p:nvPr/>
        </p:nvSpPr>
        <p:spPr>
          <a:xfrm>
            <a:off x="8337001" y="4101346"/>
            <a:ext cx="135850" cy="243959"/>
          </a:xfrm>
          <a:prstGeom prst="rect">
            <a:avLst/>
          </a:prstGeom>
          <a:noFill/>
          <a:ln/>
        </p:spPr>
        <p:txBody>
          <a:bodyPr wrap="none" rtlCol="0" anchor="t"/>
          <a:lstStyle/>
          <a:p>
            <a:pPr marL="0" indent="0" algn="ctr">
              <a:lnSpc>
                <a:spcPts val="1921"/>
              </a:lnSpc>
              <a:buNone/>
            </a:pPr>
            <a:r>
              <a:rPr lang="en-US" sz="1921" dirty="0">
                <a:solidFill>
                  <a:srgbClr val="3A3630"/>
                </a:solidFill>
                <a:latin typeface="Lora" pitchFamily="34" charset="0"/>
                <a:ea typeface="Lora" pitchFamily="34" charset="-122"/>
                <a:cs typeface="Lora" pitchFamily="34" charset="-120"/>
              </a:rPr>
              <a:t>3</a:t>
            </a:r>
            <a:endParaRPr lang="en-US" sz="1921" dirty="0"/>
          </a:p>
        </p:txBody>
      </p:sp>
      <p:sp>
        <p:nvSpPr>
          <p:cNvPr id="24" name="Shape 15">
            <a:extLst>
              <a:ext uri="{FF2B5EF4-FFF2-40B4-BE49-F238E27FC236}">
                <a16:creationId xmlns:a16="http://schemas.microsoft.com/office/drawing/2014/main" id="{0459B251-2791-006D-9F06-DE492383A93F}"/>
              </a:ext>
            </a:extLst>
          </p:cNvPr>
          <p:cNvSpPr/>
          <p:nvPr/>
        </p:nvSpPr>
        <p:spPr>
          <a:xfrm>
            <a:off x="11424390" y="4057707"/>
            <a:ext cx="388739" cy="388739"/>
          </a:xfrm>
          <a:prstGeom prst="roundRect">
            <a:avLst>
              <a:gd name="adj" fmla="val 6669"/>
            </a:avLst>
          </a:prstGeom>
          <a:solidFill>
            <a:srgbClr val="D5EAFF"/>
          </a:solidFill>
          <a:ln/>
        </p:spPr>
      </p:sp>
      <p:sp>
        <p:nvSpPr>
          <p:cNvPr id="25" name="Text 16">
            <a:extLst>
              <a:ext uri="{FF2B5EF4-FFF2-40B4-BE49-F238E27FC236}">
                <a16:creationId xmlns:a16="http://schemas.microsoft.com/office/drawing/2014/main" id="{1E7CAD5C-8923-03D7-21F4-9BCEF4BA3AA5}"/>
              </a:ext>
            </a:extLst>
          </p:cNvPr>
          <p:cNvSpPr/>
          <p:nvPr/>
        </p:nvSpPr>
        <p:spPr>
          <a:xfrm>
            <a:off x="11552621" y="4101346"/>
            <a:ext cx="132278" cy="243959"/>
          </a:xfrm>
          <a:prstGeom prst="rect">
            <a:avLst/>
          </a:prstGeom>
          <a:noFill/>
          <a:ln/>
        </p:spPr>
        <p:txBody>
          <a:bodyPr wrap="none" rtlCol="0" anchor="t"/>
          <a:lstStyle/>
          <a:p>
            <a:pPr marL="0" indent="0" algn="ctr">
              <a:lnSpc>
                <a:spcPts val="1921"/>
              </a:lnSpc>
              <a:buNone/>
            </a:pPr>
            <a:r>
              <a:rPr lang="en-US" sz="1921" dirty="0">
                <a:solidFill>
                  <a:srgbClr val="3A3630"/>
                </a:solidFill>
                <a:latin typeface="Lora" pitchFamily="34" charset="0"/>
                <a:ea typeface="Lora" pitchFamily="34" charset="-122"/>
                <a:cs typeface="Lora" pitchFamily="34" charset="-120"/>
              </a:rPr>
              <a:t>4</a:t>
            </a:r>
            <a:endParaRPr lang="en-US" sz="192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Shape 1"/>
          <p:cNvSpPr/>
          <p:nvPr/>
        </p:nvSpPr>
        <p:spPr>
          <a:xfrm>
            <a:off x="0" y="-22623"/>
            <a:ext cx="14630400" cy="8229600"/>
          </a:xfrm>
          <a:prstGeom prst="rect">
            <a:avLst/>
          </a:prstGeom>
          <a:solidFill>
            <a:srgbClr val="EFF7FF"/>
          </a:solidFill>
          <a:ln/>
        </p:spPr>
        <p:txBody>
          <a:bodyPr/>
          <a:lstStyle/>
          <a:p>
            <a:endParaRPr lang="en-US" dirty="0"/>
          </a:p>
        </p:txBody>
      </p:sp>
      <p:sp>
        <p:nvSpPr>
          <p:cNvPr id="18" name="Text 2">
            <a:extLst>
              <a:ext uri="{FF2B5EF4-FFF2-40B4-BE49-F238E27FC236}">
                <a16:creationId xmlns:a16="http://schemas.microsoft.com/office/drawing/2014/main" id="{019F1D0E-73B2-B45D-CDC9-CEDE43F56DA7}"/>
              </a:ext>
            </a:extLst>
          </p:cNvPr>
          <p:cNvSpPr/>
          <p:nvPr/>
        </p:nvSpPr>
        <p:spPr>
          <a:xfrm>
            <a:off x="364382" y="2773476"/>
            <a:ext cx="4183233" cy="2306031"/>
          </a:xfrm>
          <a:prstGeom prst="rect">
            <a:avLst/>
          </a:prstGeom>
          <a:noFill/>
          <a:ln/>
        </p:spPr>
        <p:txBody>
          <a:bodyPr wrap="none" rtlCol="0" anchor="t"/>
          <a:lstStyle/>
          <a:p>
            <a:pPr marL="0" indent="0">
              <a:lnSpc>
                <a:spcPts val="4300"/>
              </a:lnSpc>
              <a:buNone/>
            </a:pPr>
            <a:r>
              <a:rPr lang="en-US" sz="3200" dirty="0">
                <a:solidFill>
                  <a:srgbClr val="38512F"/>
                </a:solidFill>
                <a:latin typeface="Lora" pitchFamily="34" charset="0"/>
                <a:ea typeface="Lora" pitchFamily="34" charset="-122"/>
                <a:cs typeface="Lora" pitchFamily="34" charset="-120"/>
              </a:rPr>
              <a:t>   PathoPredictor </a:t>
            </a:r>
          </a:p>
          <a:p>
            <a:pPr marL="0" indent="0">
              <a:lnSpc>
                <a:spcPts val="4300"/>
              </a:lnSpc>
              <a:buNone/>
            </a:pPr>
            <a:r>
              <a:rPr lang="en-US" sz="3200" dirty="0">
                <a:solidFill>
                  <a:srgbClr val="38512F"/>
                </a:solidFill>
                <a:latin typeface="Lora" pitchFamily="34" charset="0"/>
                <a:ea typeface="Lora" pitchFamily="34" charset="-122"/>
                <a:cs typeface="Lora" pitchFamily="34" charset="-120"/>
              </a:rPr>
              <a:t>App Demo</a:t>
            </a:r>
          </a:p>
        </p:txBody>
      </p:sp>
      <p:pic>
        <p:nvPicPr>
          <p:cNvPr id="21" name="Graphic 20" descr="Stethoscope with solid fill">
            <a:extLst>
              <a:ext uri="{FF2B5EF4-FFF2-40B4-BE49-F238E27FC236}">
                <a16:creationId xmlns:a16="http://schemas.microsoft.com/office/drawing/2014/main" id="{5C0ED755-BDE2-F9AF-3C41-0FDFD274055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1856" y="2913888"/>
            <a:ext cx="420624" cy="420624"/>
          </a:xfrm>
          <a:prstGeom prst="rect">
            <a:avLst/>
          </a:prstGeom>
        </p:spPr>
      </p:pic>
      <p:pic>
        <p:nvPicPr>
          <p:cNvPr id="25" name="DiseasePredictionAppDemo (2)">
            <a:hlinkClick r:id="" action="ppaction://media"/>
            <a:extLst>
              <a:ext uri="{FF2B5EF4-FFF2-40B4-BE49-F238E27FC236}">
                <a16:creationId xmlns:a16="http://schemas.microsoft.com/office/drawing/2014/main" id="{8B8F7379-664D-BE66-BAC3-F8F8E60E8F14}"/>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76136" y="6676"/>
            <a:ext cx="14078128" cy="7918947"/>
          </a:xfrm>
          <a:prstGeom prst="roundRect">
            <a:avLst>
              <a:gd name="adj" fmla="val 5439"/>
            </a:avLst>
          </a:prstGeom>
          <a:ln>
            <a:noFill/>
          </a:ln>
          <a:effectLst>
            <a:innerShdw blurRad="114300" dist="50800">
              <a:srgbClr val="000000">
                <a:alpha val="0"/>
              </a:srgbClr>
            </a:innerShdw>
          </a:effectLst>
        </p:spPr>
      </p:pic>
      <p:pic>
        <p:nvPicPr>
          <p:cNvPr id="22" name="Picture 21">
            <a:extLst>
              <a:ext uri="{FF2B5EF4-FFF2-40B4-BE49-F238E27FC236}">
                <a16:creationId xmlns:a16="http://schemas.microsoft.com/office/drawing/2014/main" id="{1FA077FC-2CDA-3EE5-861D-9914FF2615D3}"/>
              </a:ext>
            </a:extLst>
          </p:cNvPr>
          <p:cNvPicPr>
            <a:picLocks noChangeAspect="1"/>
          </p:cNvPicPr>
          <p:nvPr/>
        </p:nvPicPr>
        <p:blipFill>
          <a:blip r:embed="rId8"/>
          <a:stretch>
            <a:fillRect/>
          </a:stretch>
        </p:blipFill>
        <p:spPr>
          <a:xfrm>
            <a:off x="12484114" y="6384083"/>
            <a:ext cx="1419456" cy="830457"/>
          </a:xfrm>
          <a:prstGeom prst="rect">
            <a:avLst/>
          </a:prstGeom>
        </p:spPr>
      </p:pic>
      <p:pic>
        <p:nvPicPr>
          <p:cNvPr id="27" name="Graphic 26" descr="Arrow: Slight curve with solid fill">
            <a:hlinkClick r:id="rId9" action="ppaction://hlinksldjump"/>
            <a:extLst>
              <a:ext uri="{FF2B5EF4-FFF2-40B4-BE49-F238E27FC236}">
                <a16:creationId xmlns:a16="http://schemas.microsoft.com/office/drawing/2014/main" id="{076F2E1A-B40E-9349-564F-B7E56B6C1ED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4229884" y="7879858"/>
            <a:ext cx="327119" cy="327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900"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5"/>
                </p:tgtEl>
              </p:cMediaNode>
            </p:video>
            <p:seq concurrent="1" nextAc="seek">
              <p:cTn id="8" restart="whenNotActive" fill="hold" evtFilter="cancelBubble" nodeType="interactiveSeq">
                <p:stCondLst>
                  <p:cond evt="onClick" delay="0">
                    <p:tgtEl>
                      <p:spTgt spid="2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5"/>
                                        </p:tgtEl>
                                      </p:cBhvr>
                                    </p:cmd>
                                  </p:childTnLst>
                                </p:cTn>
                              </p:par>
                            </p:childTnLst>
                          </p:cTn>
                        </p:par>
                      </p:childTnLst>
                    </p:cTn>
                  </p:par>
                </p:childTnLst>
              </p:cTn>
              <p:nextCondLst>
                <p:cond evt="onClick" delay="0">
                  <p:tgtEl>
                    <p:spTgt spid="2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1"/>
            <a:ext cx="14630400" cy="9612154"/>
          </a:xfrm>
          <a:prstGeom prst="rect">
            <a:avLst/>
          </a:prstGeom>
          <a:solidFill>
            <a:srgbClr val="EFF7FF"/>
          </a:solidFill>
          <a:ln/>
        </p:spPr>
      </p:sp>
      <p:pic>
        <p:nvPicPr>
          <p:cNvPr id="4" name="Image 0" descr="preencoded.png"/>
          <p:cNvPicPr>
            <a:picLocks noChangeAspect="1"/>
          </p:cNvPicPr>
          <p:nvPr/>
        </p:nvPicPr>
        <p:blipFill>
          <a:blip r:embed="rId3"/>
          <a:stretch>
            <a:fillRect/>
          </a:stretch>
        </p:blipFill>
        <p:spPr>
          <a:xfrm>
            <a:off x="0" y="0"/>
            <a:ext cx="5486400" cy="9612154"/>
          </a:xfrm>
          <a:prstGeom prst="rect">
            <a:avLst/>
          </a:prstGeom>
        </p:spPr>
      </p:pic>
      <p:sp>
        <p:nvSpPr>
          <p:cNvPr id="5" name="Text 2"/>
          <p:cNvSpPr/>
          <p:nvPr/>
        </p:nvSpPr>
        <p:spPr>
          <a:xfrm>
            <a:off x="5811569" y="660717"/>
            <a:ext cx="6211457" cy="634528"/>
          </a:xfrm>
          <a:prstGeom prst="rect">
            <a:avLst/>
          </a:prstGeom>
          <a:noFill/>
          <a:ln/>
        </p:spPr>
        <p:txBody>
          <a:bodyPr wrap="none" rtlCol="0" anchor="t"/>
          <a:lstStyle/>
          <a:p>
            <a:pPr marL="0" indent="0">
              <a:lnSpc>
                <a:spcPts val="4002"/>
              </a:lnSpc>
              <a:buNone/>
            </a:pPr>
            <a:r>
              <a:rPr lang="en-US" sz="4000" dirty="0">
                <a:solidFill>
                  <a:srgbClr val="38512F"/>
                </a:solidFill>
                <a:latin typeface="Lora" pitchFamily="34" charset="0"/>
                <a:ea typeface="Lora" pitchFamily="34" charset="-122"/>
                <a:cs typeface="Lora" pitchFamily="34" charset="-120"/>
              </a:rPr>
              <a:t>Challenges Encountered</a:t>
            </a:r>
            <a:endParaRPr lang="en-US" sz="4000" dirty="0"/>
          </a:p>
        </p:txBody>
      </p:sp>
      <p:pic>
        <p:nvPicPr>
          <p:cNvPr id="6" name="Image 1" descr="preencoded.png"/>
          <p:cNvPicPr>
            <a:picLocks noChangeAspect="1"/>
          </p:cNvPicPr>
          <p:nvPr/>
        </p:nvPicPr>
        <p:blipFill>
          <a:blip r:embed="rId4"/>
          <a:stretch>
            <a:fillRect/>
          </a:stretch>
        </p:blipFill>
        <p:spPr>
          <a:xfrm>
            <a:off x="6032659" y="1883080"/>
            <a:ext cx="631925" cy="431959"/>
          </a:xfrm>
          <a:prstGeom prst="rect">
            <a:avLst/>
          </a:prstGeom>
        </p:spPr>
      </p:pic>
      <p:sp>
        <p:nvSpPr>
          <p:cNvPr id="7" name="Text 3"/>
          <p:cNvSpPr/>
          <p:nvPr/>
        </p:nvSpPr>
        <p:spPr>
          <a:xfrm>
            <a:off x="6823262" y="1954227"/>
            <a:ext cx="4780656" cy="431959"/>
          </a:xfrm>
          <a:prstGeom prst="rect">
            <a:avLst/>
          </a:prstGeom>
          <a:noFill/>
          <a:ln/>
        </p:spPr>
        <p:txBody>
          <a:bodyPr wrap="none" rtlCol="0" anchor="t"/>
          <a:lstStyle/>
          <a:p>
            <a:pPr marL="0" indent="0" algn="l">
              <a:lnSpc>
                <a:spcPts val="2001"/>
              </a:lnSpc>
              <a:buNone/>
            </a:pPr>
            <a:r>
              <a:rPr lang="en-US" sz="2400" dirty="0">
                <a:solidFill>
                  <a:srgbClr val="38512F"/>
                </a:solidFill>
                <a:latin typeface="Lora" pitchFamily="34" charset="0"/>
              </a:rPr>
              <a:t>Data Quality and Usability</a:t>
            </a:r>
          </a:p>
        </p:txBody>
      </p:sp>
      <p:sp>
        <p:nvSpPr>
          <p:cNvPr id="8" name="Text 4"/>
          <p:cNvSpPr/>
          <p:nvPr/>
        </p:nvSpPr>
        <p:spPr>
          <a:xfrm>
            <a:off x="6032659" y="2517608"/>
            <a:ext cx="8051482" cy="1130124"/>
          </a:xfrm>
          <a:prstGeom prst="rect">
            <a:avLst/>
          </a:prstGeom>
          <a:noFill/>
          <a:ln/>
        </p:spPr>
        <p:txBody>
          <a:bodyPr wrap="square" rtlCol="0" anchor="t"/>
          <a:lstStyle/>
          <a:p>
            <a:pPr marL="285750" indent="-285750" algn="l">
              <a:lnSpc>
                <a:spcPts val="2400"/>
              </a:lnSpc>
              <a:buFont typeface="Wingdings" panose="05000000000000000000" pitchFamily="2" charset="2"/>
              <a:buChar char="§"/>
            </a:pPr>
            <a:r>
              <a:rPr lang="en-US" sz="1600" dirty="0">
                <a:solidFill>
                  <a:srgbClr val="3A3630"/>
                </a:solidFill>
                <a:latin typeface="Lora" pitchFamily="2" charset="0"/>
                <a:ea typeface="Source Sans Pro" pitchFamily="34" charset="-122"/>
              </a:rPr>
              <a:t>Initial dataset was prone to overfitting; switched to new dataset </a:t>
            </a:r>
          </a:p>
          <a:p>
            <a:pPr marL="285750" indent="-285750" algn="l">
              <a:lnSpc>
                <a:spcPts val="2400"/>
              </a:lnSpc>
              <a:buFont typeface="Wingdings" panose="05000000000000000000" pitchFamily="2" charset="2"/>
              <a:buChar char="§"/>
            </a:pPr>
            <a:r>
              <a:rPr lang="en-US" sz="1600" dirty="0">
                <a:solidFill>
                  <a:srgbClr val="3A3630"/>
                </a:solidFill>
                <a:latin typeface="Lora" pitchFamily="2" charset="0"/>
                <a:ea typeface="Source Sans Pro" pitchFamily="34" charset="-122"/>
              </a:rPr>
              <a:t>Finding new data that could be trained with a deep learning model.</a:t>
            </a:r>
          </a:p>
          <a:p>
            <a:pPr marL="285750" indent="-285750" algn="l">
              <a:lnSpc>
                <a:spcPts val="2400"/>
              </a:lnSpc>
              <a:buFont typeface="Wingdings" panose="05000000000000000000" pitchFamily="2" charset="2"/>
              <a:buChar char="§"/>
            </a:pPr>
            <a:r>
              <a:rPr lang="en-US" sz="1600" dirty="0">
                <a:solidFill>
                  <a:srgbClr val="3A3630"/>
                </a:solidFill>
                <a:latin typeface="Lora" pitchFamily="2" charset="0"/>
                <a:ea typeface="Source Sans Pro" pitchFamily="34" charset="-122"/>
              </a:rPr>
              <a:t>Encode: changing words-to-numbers for corresponding symptoms</a:t>
            </a:r>
          </a:p>
        </p:txBody>
      </p:sp>
      <p:pic>
        <p:nvPicPr>
          <p:cNvPr id="9" name="Image 2" descr="preencoded.png"/>
          <p:cNvPicPr>
            <a:picLocks noChangeAspect="1"/>
          </p:cNvPicPr>
          <p:nvPr/>
        </p:nvPicPr>
        <p:blipFill>
          <a:blip r:embed="rId5"/>
          <a:stretch>
            <a:fillRect/>
          </a:stretch>
        </p:blipFill>
        <p:spPr>
          <a:xfrm>
            <a:off x="6045518" y="4064357"/>
            <a:ext cx="619066" cy="619066"/>
          </a:xfrm>
          <a:prstGeom prst="rect">
            <a:avLst/>
          </a:prstGeom>
        </p:spPr>
      </p:pic>
      <p:pic>
        <p:nvPicPr>
          <p:cNvPr id="12" name="Image 3" descr="preencoded.png"/>
          <p:cNvPicPr>
            <a:picLocks noChangeAspect="1"/>
          </p:cNvPicPr>
          <p:nvPr/>
        </p:nvPicPr>
        <p:blipFill>
          <a:blip r:embed="rId6"/>
          <a:stretch>
            <a:fillRect/>
          </a:stretch>
        </p:blipFill>
        <p:spPr>
          <a:xfrm>
            <a:off x="6146539" y="6674886"/>
            <a:ext cx="563575" cy="563575"/>
          </a:xfrm>
          <a:prstGeom prst="rect">
            <a:avLst/>
          </a:prstGeom>
        </p:spPr>
      </p:pic>
      <p:sp>
        <p:nvSpPr>
          <p:cNvPr id="13" name="Text 7"/>
          <p:cNvSpPr/>
          <p:nvPr/>
        </p:nvSpPr>
        <p:spPr>
          <a:xfrm>
            <a:off x="6859567" y="6824589"/>
            <a:ext cx="4115463" cy="462720"/>
          </a:xfrm>
          <a:prstGeom prst="rect">
            <a:avLst/>
          </a:prstGeom>
          <a:noFill/>
          <a:ln/>
        </p:spPr>
        <p:txBody>
          <a:bodyPr wrap="none" rtlCol="0" anchor="t"/>
          <a:lstStyle/>
          <a:p>
            <a:pPr indent="0">
              <a:lnSpc>
                <a:spcPts val="2001"/>
              </a:lnSpc>
              <a:buNone/>
            </a:pPr>
            <a:r>
              <a:rPr lang="en-US" sz="2400" dirty="0">
                <a:solidFill>
                  <a:srgbClr val="38512F"/>
                </a:solidFill>
                <a:latin typeface="Lora" pitchFamily="34" charset="0"/>
              </a:rPr>
              <a:t>General Troubleshooting </a:t>
            </a:r>
          </a:p>
        </p:txBody>
      </p:sp>
      <p:sp>
        <p:nvSpPr>
          <p:cNvPr id="14" name="Text 8"/>
          <p:cNvSpPr/>
          <p:nvPr/>
        </p:nvSpPr>
        <p:spPr>
          <a:xfrm>
            <a:off x="6149816" y="7477325"/>
            <a:ext cx="7934325" cy="553164"/>
          </a:xfrm>
          <a:prstGeom prst="rect">
            <a:avLst/>
          </a:prstGeom>
          <a:noFill/>
          <a:ln/>
        </p:spPr>
        <p:txBody>
          <a:bodyPr wrap="square" rtlCol="0" anchor="t"/>
          <a:lstStyle/>
          <a:p>
            <a:pPr marL="285750" indent="-285750">
              <a:lnSpc>
                <a:spcPts val="2400"/>
              </a:lnSpc>
              <a:buFont typeface="Wingdings" panose="05000000000000000000" pitchFamily="2" charset="2"/>
              <a:buChar char="§"/>
            </a:pPr>
            <a:r>
              <a:rPr lang="en-US" sz="1600" dirty="0">
                <a:solidFill>
                  <a:srgbClr val="3A3630"/>
                </a:solidFill>
                <a:latin typeface="Lora" pitchFamily="2" charset="0"/>
                <a:ea typeface="Source Sans Pro" pitchFamily="34" charset="-122"/>
              </a:rPr>
              <a:t>Debugging and resolving issues with App </a:t>
            </a:r>
          </a:p>
        </p:txBody>
      </p:sp>
      <p:pic>
        <p:nvPicPr>
          <p:cNvPr id="23" name="Image 0" descr="preencoded.png">
            <a:extLst>
              <a:ext uri="{FF2B5EF4-FFF2-40B4-BE49-F238E27FC236}">
                <a16:creationId xmlns:a16="http://schemas.microsoft.com/office/drawing/2014/main" id="{C7DE822B-ECBF-5F39-4464-C297D0A853E0}"/>
              </a:ext>
            </a:extLst>
          </p:cNvPr>
          <p:cNvPicPr>
            <a:picLocks noChangeAspect="1"/>
          </p:cNvPicPr>
          <p:nvPr/>
        </p:nvPicPr>
        <p:blipFill>
          <a:blip r:embed="rId7">
            <a:duotone>
              <a:prstClr val="black"/>
              <a:schemeClr val="accent5">
                <a:tint val="45000"/>
                <a:satMod val="400000"/>
              </a:schemeClr>
            </a:duotone>
            <a:extLst>
              <a:ext uri="{BEBA8EAE-BF5A-486C-A8C5-ECC9F3942E4B}">
                <a14:imgProps xmlns:a14="http://schemas.microsoft.com/office/drawing/2010/main">
                  <a14:imgLayer r:embed="rId8">
                    <a14:imgEffect>
                      <a14:saturation sat="300000"/>
                    </a14:imgEffect>
                  </a14:imgLayer>
                </a14:imgProps>
              </a:ext>
            </a:extLst>
          </a:blip>
          <a:stretch>
            <a:fillRect/>
          </a:stretch>
        </p:blipFill>
        <p:spPr>
          <a:xfrm>
            <a:off x="0" y="-14823"/>
            <a:ext cx="5486400" cy="9626978"/>
          </a:xfrm>
          <a:prstGeom prst="rect">
            <a:avLst/>
          </a:prstGeom>
        </p:spPr>
      </p:pic>
      <p:sp>
        <p:nvSpPr>
          <p:cNvPr id="18" name="Text 3">
            <a:extLst>
              <a:ext uri="{FF2B5EF4-FFF2-40B4-BE49-F238E27FC236}">
                <a16:creationId xmlns:a16="http://schemas.microsoft.com/office/drawing/2014/main" id="{9694BA0A-0085-2602-8585-00269F956979}"/>
              </a:ext>
            </a:extLst>
          </p:cNvPr>
          <p:cNvSpPr/>
          <p:nvPr/>
        </p:nvSpPr>
        <p:spPr>
          <a:xfrm>
            <a:off x="6859567" y="4161224"/>
            <a:ext cx="5260248" cy="497986"/>
          </a:xfrm>
          <a:prstGeom prst="rect">
            <a:avLst/>
          </a:prstGeom>
          <a:noFill/>
          <a:ln/>
        </p:spPr>
        <p:txBody>
          <a:bodyPr wrap="none" rtlCol="0" anchor="t"/>
          <a:lstStyle/>
          <a:p>
            <a:pPr>
              <a:lnSpc>
                <a:spcPts val="2001"/>
              </a:lnSpc>
            </a:pPr>
            <a:r>
              <a:rPr lang="en-US" sz="2400" dirty="0">
                <a:solidFill>
                  <a:srgbClr val="38512F"/>
                </a:solidFill>
                <a:latin typeface="Lora" pitchFamily="34" charset="0"/>
              </a:rPr>
              <a:t>Symptom Overlap Challenges</a:t>
            </a:r>
          </a:p>
        </p:txBody>
      </p:sp>
      <p:sp>
        <p:nvSpPr>
          <p:cNvPr id="19" name="Text 4">
            <a:extLst>
              <a:ext uri="{FF2B5EF4-FFF2-40B4-BE49-F238E27FC236}">
                <a16:creationId xmlns:a16="http://schemas.microsoft.com/office/drawing/2014/main" id="{B84C1A73-2ADA-7CC3-85B7-BA9B93BBEE2E}"/>
              </a:ext>
            </a:extLst>
          </p:cNvPr>
          <p:cNvSpPr/>
          <p:nvPr/>
        </p:nvSpPr>
        <p:spPr>
          <a:xfrm>
            <a:off x="6045518" y="4819682"/>
            <a:ext cx="7777162" cy="1414111"/>
          </a:xfrm>
          <a:prstGeom prst="rect">
            <a:avLst/>
          </a:prstGeom>
          <a:noFill/>
          <a:ln/>
        </p:spPr>
        <p:txBody>
          <a:bodyPr wrap="square" rtlCol="0" anchor="t"/>
          <a:lstStyle/>
          <a:p>
            <a:pPr marL="285750" indent="-285750">
              <a:lnSpc>
                <a:spcPts val="2400"/>
              </a:lnSpc>
              <a:buFont typeface="Wingdings" panose="05000000000000000000" pitchFamily="2" charset="2"/>
              <a:buChar char="§"/>
            </a:pPr>
            <a:r>
              <a:rPr lang="en-US" sz="1600" dirty="0">
                <a:solidFill>
                  <a:srgbClr val="3A3630"/>
                </a:solidFill>
                <a:latin typeface="Lora" pitchFamily="2" charset="0"/>
                <a:ea typeface="Source Sans Pro" pitchFamily="34" charset="-122"/>
              </a:rPr>
              <a:t>Challenges distinguishing between diseases with overlapping symptoms, particularly in respiratory conditions. </a:t>
            </a:r>
          </a:p>
          <a:p>
            <a:pPr marL="285750" indent="-285750">
              <a:lnSpc>
                <a:spcPts val="2400"/>
              </a:lnSpc>
              <a:buFont typeface="Wingdings" panose="05000000000000000000" pitchFamily="2" charset="2"/>
              <a:buChar char="§"/>
            </a:pPr>
            <a:r>
              <a:rPr lang="en-US" sz="1600" dirty="0">
                <a:solidFill>
                  <a:srgbClr val="3A3630"/>
                </a:solidFill>
                <a:latin typeface="Lora" pitchFamily="2" charset="0"/>
                <a:ea typeface="Source Sans Pro" pitchFamily="34" charset="-122"/>
              </a:rPr>
              <a:t>This insight highlights areas where additional data or model refinement may be necessary to improve diagnostic accuracy.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EFF7FF"/>
          </a:solidFill>
          <a:ln/>
        </p:spPr>
      </p:sp>
      <p:sp>
        <p:nvSpPr>
          <p:cNvPr id="4" name="Text 2"/>
          <p:cNvSpPr/>
          <p:nvPr/>
        </p:nvSpPr>
        <p:spPr>
          <a:xfrm>
            <a:off x="869294" y="2463258"/>
            <a:ext cx="11433453" cy="726043"/>
          </a:xfrm>
          <a:prstGeom prst="rect">
            <a:avLst/>
          </a:prstGeom>
          <a:noFill/>
          <a:ln/>
        </p:spPr>
        <p:txBody>
          <a:bodyPr wrap="none" rtlCol="0" anchor="t"/>
          <a:lstStyle/>
          <a:p>
            <a:pPr marL="0" indent="0">
              <a:lnSpc>
                <a:spcPts val="5718"/>
              </a:lnSpc>
              <a:buNone/>
            </a:pPr>
            <a:r>
              <a:rPr lang="en-US" sz="3600" dirty="0">
                <a:solidFill>
                  <a:srgbClr val="38512F"/>
                </a:solidFill>
                <a:latin typeface="Lora" pitchFamily="34" charset="0"/>
                <a:ea typeface="Lora" pitchFamily="34" charset="-122"/>
                <a:cs typeface="Lora" pitchFamily="34" charset="-120"/>
              </a:rPr>
              <a:t>Ethical Considerations and Bias Mitigation</a:t>
            </a:r>
            <a:endParaRPr lang="en-US" sz="3600" dirty="0"/>
          </a:p>
        </p:txBody>
      </p:sp>
      <p:sp>
        <p:nvSpPr>
          <p:cNvPr id="5" name="Text 3"/>
          <p:cNvSpPr/>
          <p:nvPr/>
        </p:nvSpPr>
        <p:spPr>
          <a:xfrm>
            <a:off x="970894" y="3810261"/>
            <a:ext cx="2904530" cy="363141"/>
          </a:xfrm>
          <a:prstGeom prst="rect">
            <a:avLst/>
          </a:prstGeom>
          <a:noFill/>
          <a:ln/>
        </p:spPr>
        <p:txBody>
          <a:bodyPr wrap="none" rtlCol="0" anchor="t"/>
          <a:lstStyle/>
          <a:p>
            <a:pPr marL="0" indent="0">
              <a:lnSpc>
                <a:spcPts val="2859"/>
              </a:lnSpc>
              <a:buNone/>
            </a:pPr>
            <a:r>
              <a:rPr lang="en-US" sz="2200" dirty="0">
                <a:solidFill>
                  <a:srgbClr val="38512F"/>
                </a:solidFill>
                <a:latin typeface="Lora" pitchFamily="34" charset="0"/>
                <a:ea typeface="Lora" pitchFamily="34" charset="-122"/>
                <a:cs typeface="Lora" pitchFamily="34" charset="-120"/>
              </a:rPr>
              <a:t>Fairness &amp; Equity</a:t>
            </a:r>
            <a:endParaRPr lang="en-US" sz="2200" dirty="0"/>
          </a:p>
        </p:txBody>
      </p:sp>
      <p:sp>
        <p:nvSpPr>
          <p:cNvPr id="6" name="Text 4"/>
          <p:cNvSpPr/>
          <p:nvPr/>
        </p:nvSpPr>
        <p:spPr>
          <a:xfrm>
            <a:off x="977622" y="4661192"/>
            <a:ext cx="3239052" cy="2870170"/>
          </a:xfrm>
          <a:prstGeom prst="rect">
            <a:avLst/>
          </a:prstGeom>
          <a:noFill/>
          <a:ln/>
        </p:spPr>
        <p:txBody>
          <a:bodyPr wrap="square" rtlCol="0" anchor="t"/>
          <a:lstStyle/>
          <a:p>
            <a:pPr marL="0" indent="0">
              <a:lnSpc>
                <a:spcPts val="3110"/>
              </a:lnSpc>
              <a:buNone/>
            </a:pPr>
            <a:r>
              <a:rPr lang="en-US" dirty="0">
                <a:solidFill>
                  <a:srgbClr val="3A3630"/>
                </a:solidFill>
                <a:latin typeface="Lora" pitchFamily="2" charset="0"/>
                <a:ea typeface="Source Sans Pro" pitchFamily="34" charset="-122"/>
              </a:rPr>
              <a:t>We are committed to ongoing analysis of prediction disparities across different demographic groups to address potential biases in our model .</a:t>
            </a:r>
          </a:p>
        </p:txBody>
      </p:sp>
      <p:sp>
        <p:nvSpPr>
          <p:cNvPr id="7" name="Text 5"/>
          <p:cNvSpPr/>
          <p:nvPr/>
        </p:nvSpPr>
        <p:spPr>
          <a:xfrm>
            <a:off x="5159160" y="3810261"/>
            <a:ext cx="4619566" cy="726281"/>
          </a:xfrm>
          <a:prstGeom prst="rect">
            <a:avLst/>
          </a:prstGeom>
          <a:noFill/>
          <a:ln/>
        </p:spPr>
        <p:txBody>
          <a:bodyPr wrap="square" rtlCol="0" anchor="t"/>
          <a:lstStyle/>
          <a:p>
            <a:pPr marL="0" indent="0">
              <a:lnSpc>
                <a:spcPts val="2859"/>
              </a:lnSpc>
              <a:buNone/>
            </a:pPr>
            <a:r>
              <a:rPr lang="en-US" sz="2200" dirty="0">
                <a:solidFill>
                  <a:srgbClr val="38512F"/>
                </a:solidFill>
                <a:latin typeface="Lora" pitchFamily="34" charset="0"/>
                <a:ea typeface="Lora" pitchFamily="34" charset="-122"/>
                <a:cs typeface="Lora" pitchFamily="34" charset="-120"/>
              </a:rPr>
              <a:t>Transparency &amp; Accountability</a:t>
            </a:r>
            <a:endParaRPr lang="en-US" sz="2200" dirty="0"/>
          </a:p>
        </p:txBody>
      </p:sp>
      <p:sp>
        <p:nvSpPr>
          <p:cNvPr id="8" name="Text 6"/>
          <p:cNvSpPr/>
          <p:nvPr/>
        </p:nvSpPr>
        <p:spPr>
          <a:xfrm>
            <a:off x="5159160" y="4661191"/>
            <a:ext cx="4302340" cy="2971770"/>
          </a:xfrm>
          <a:prstGeom prst="rect">
            <a:avLst/>
          </a:prstGeom>
          <a:noFill/>
          <a:ln/>
        </p:spPr>
        <p:txBody>
          <a:bodyPr wrap="square" rtlCol="0" anchor="t"/>
          <a:lstStyle/>
          <a:p>
            <a:pPr>
              <a:lnSpc>
                <a:spcPts val="3110"/>
              </a:lnSpc>
            </a:pPr>
            <a:r>
              <a:rPr lang="en-US" dirty="0">
                <a:solidFill>
                  <a:srgbClr val="3A3630"/>
                </a:solidFill>
                <a:latin typeface="Lora" pitchFamily="2" charset="0"/>
                <a:ea typeface="Source Sans Pro" pitchFamily="34" charset="-122"/>
              </a:rPr>
              <a:t>We have established clear guidelines for the responsible use of our AI system as outlined in our Streamlit app’s medical disclaimer. </a:t>
            </a:r>
          </a:p>
        </p:txBody>
      </p:sp>
      <p:sp>
        <p:nvSpPr>
          <p:cNvPr id="9" name="Text 7"/>
          <p:cNvSpPr/>
          <p:nvPr/>
        </p:nvSpPr>
        <p:spPr>
          <a:xfrm>
            <a:off x="10397258" y="3793921"/>
            <a:ext cx="2521654" cy="363141"/>
          </a:xfrm>
          <a:prstGeom prst="rect">
            <a:avLst/>
          </a:prstGeom>
          <a:noFill/>
          <a:ln/>
        </p:spPr>
        <p:txBody>
          <a:bodyPr wrap="none" rtlCol="0" anchor="t"/>
          <a:lstStyle/>
          <a:p>
            <a:pPr marL="0" indent="0">
              <a:lnSpc>
                <a:spcPts val="2859"/>
              </a:lnSpc>
              <a:buNone/>
            </a:pPr>
            <a:r>
              <a:rPr lang="en-US" sz="2200" dirty="0">
                <a:solidFill>
                  <a:srgbClr val="38512F"/>
                </a:solidFill>
                <a:latin typeface="Lora" pitchFamily="34" charset="0"/>
                <a:ea typeface="Lora" pitchFamily="34" charset="-122"/>
                <a:cs typeface="Lora" pitchFamily="34" charset="-120"/>
              </a:rPr>
              <a:t>Privacy Protection</a:t>
            </a:r>
            <a:endParaRPr lang="en-US" sz="2200" dirty="0"/>
          </a:p>
        </p:txBody>
      </p:sp>
      <p:sp>
        <p:nvSpPr>
          <p:cNvPr id="10" name="Text 8"/>
          <p:cNvSpPr/>
          <p:nvPr/>
        </p:nvSpPr>
        <p:spPr>
          <a:xfrm>
            <a:off x="10403986" y="4644851"/>
            <a:ext cx="3654913" cy="2971770"/>
          </a:xfrm>
          <a:prstGeom prst="rect">
            <a:avLst/>
          </a:prstGeom>
          <a:noFill/>
          <a:ln/>
        </p:spPr>
        <p:txBody>
          <a:bodyPr wrap="square" rtlCol="0" anchor="t"/>
          <a:lstStyle/>
          <a:p>
            <a:pPr indent="0">
              <a:lnSpc>
                <a:spcPts val="3110"/>
              </a:lnSpc>
              <a:buNone/>
            </a:pPr>
            <a:r>
              <a:rPr lang="en-US" dirty="0">
                <a:solidFill>
                  <a:srgbClr val="3A3630"/>
                </a:solidFill>
                <a:latin typeface="Lora" pitchFamily="2" charset="0"/>
                <a:ea typeface="Source Sans Pro" pitchFamily="34" charset="-122"/>
              </a:rPr>
              <a:t>In consideration for privacy concerns, we do not request any personal information or self identifying information to protect users of the app. </a:t>
            </a:r>
          </a:p>
        </p:txBody>
      </p:sp>
      <p:pic>
        <p:nvPicPr>
          <p:cNvPr id="11" name="Picture 10">
            <a:extLst>
              <a:ext uri="{FF2B5EF4-FFF2-40B4-BE49-F238E27FC236}">
                <a16:creationId xmlns:a16="http://schemas.microsoft.com/office/drawing/2014/main" id="{4B07B930-0E71-1E39-9EDB-60AB7F6F0EDD}"/>
              </a:ext>
            </a:extLst>
          </p:cNvPr>
          <p:cNvPicPr>
            <a:picLocks noChangeAspect="1"/>
          </p:cNvPicPr>
          <p:nvPr/>
        </p:nvPicPr>
        <p:blipFill>
          <a:blip r:embed="rId3"/>
          <a:stretch>
            <a:fillRect/>
          </a:stretch>
        </p:blipFill>
        <p:spPr>
          <a:xfrm>
            <a:off x="0" y="-18953"/>
            <a:ext cx="14618154" cy="207551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16" name="Shape 1">
            <a:extLst>
              <a:ext uri="{FF2B5EF4-FFF2-40B4-BE49-F238E27FC236}">
                <a16:creationId xmlns:a16="http://schemas.microsoft.com/office/drawing/2014/main" id="{072689A0-790C-03B2-C65F-8B1246C3F568}"/>
              </a:ext>
            </a:extLst>
          </p:cNvPr>
          <p:cNvSpPr/>
          <p:nvPr/>
        </p:nvSpPr>
        <p:spPr>
          <a:xfrm>
            <a:off x="0" y="0"/>
            <a:ext cx="14630400" cy="8229600"/>
          </a:xfrm>
          <a:prstGeom prst="rect">
            <a:avLst/>
          </a:prstGeom>
          <a:solidFill>
            <a:srgbClr val="EFF7FF"/>
          </a:solidFill>
          <a:ln/>
        </p:spPr>
      </p:sp>
      <p:sp>
        <p:nvSpPr>
          <p:cNvPr id="5" name="Text 2"/>
          <p:cNvSpPr/>
          <p:nvPr/>
        </p:nvSpPr>
        <p:spPr>
          <a:xfrm>
            <a:off x="629304" y="2447368"/>
            <a:ext cx="4221718" cy="508159"/>
          </a:xfrm>
          <a:prstGeom prst="rect">
            <a:avLst/>
          </a:prstGeom>
          <a:noFill/>
          <a:ln/>
        </p:spPr>
        <p:txBody>
          <a:bodyPr wrap="none" rtlCol="0" anchor="t"/>
          <a:lstStyle/>
          <a:p>
            <a:pPr marL="0" indent="0">
              <a:lnSpc>
                <a:spcPts val="4002"/>
              </a:lnSpc>
              <a:buNone/>
            </a:pPr>
            <a:r>
              <a:rPr lang="en-US" sz="3600" dirty="0">
                <a:solidFill>
                  <a:srgbClr val="38512F"/>
                </a:solidFill>
                <a:latin typeface="Lora" pitchFamily="34" charset="0"/>
                <a:ea typeface="Lora" pitchFamily="34" charset="-122"/>
                <a:cs typeface="Lora" pitchFamily="34" charset="-120"/>
              </a:rPr>
              <a:t>Future Considerations</a:t>
            </a:r>
            <a:endParaRPr lang="en-US" sz="3600" dirty="0"/>
          </a:p>
        </p:txBody>
      </p:sp>
      <p:sp>
        <p:nvSpPr>
          <p:cNvPr id="6" name="Shape 3"/>
          <p:cNvSpPr/>
          <p:nvPr/>
        </p:nvSpPr>
        <p:spPr>
          <a:xfrm>
            <a:off x="419101" y="5774802"/>
            <a:ext cx="13432641" cy="50704"/>
          </a:xfrm>
          <a:prstGeom prst="roundRect">
            <a:avLst>
              <a:gd name="adj" fmla="val 113400"/>
            </a:avLst>
          </a:prstGeom>
          <a:solidFill>
            <a:srgbClr val="D9CDBA"/>
          </a:solidFill>
          <a:ln>
            <a:solidFill>
              <a:schemeClr val="accent1"/>
            </a:solidFill>
          </a:ln>
        </p:spPr>
      </p:sp>
      <p:sp>
        <p:nvSpPr>
          <p:cNvPr id="7" name="Shape 4"/>
          <p:cNvSpPr/>
          <p:nvPr/>
        </p:nvSpPr>
        <p:spPr>
          <a:xfrm>
            <a:off x="2765167" y="5175009"/>
            <a:ext cx="22860" cy="604838"/>
          </a:xfrm>
          <a:prstGeom prst="roundRect">
            <a:avLst>
              <a:gd name="adj" fmla="val 113400"/>
            </a:avLst>
          </a:prstGeom>
          <a:solidFill>
            <a:srgbClr val="D9CDBA"/>
          </a:solidFill>
          <a:ln/>
        </p:spPr>
      </p:sp>
      <p:sp>
        <p:nvSpPr>
          <p:cNvPr id="8" name="Shape 5"/>
          <p:cNvSpPr/>
          <p:nvPr/>
        </p:nvSpPr>
        <p:spPr>
          <a:xfrm>
            <a:off x="2582287" y="5585417"/>
            <a:ext cx="388739" cy="388739"/>
          </a:xfrm>
          <a:prstGeom prst="roundRect">
            <a:avLst>
              <a:gd name="adj" fmla="val 6669"/>
            </a:avLst>
          </a:prstGeom>
          <a:solidFill>
            <a:srgbClr val="D5EAFF"/>
          </a:solidFill>
          <a:ln/>
        </p:spPr>
      </p:sp>
      <p:sp>
        <p:nvSpPr>
          <p:cNvPr id="9" name="Text 6"/>
          <p:cNvSpPr/>
          <p:nvPr/>
        </p:nvSpPr>
        <p:spPr>
          <a:xfrm>
            <a:off x="2732187" y="5657807"/>
            <a:ext cx="88821" cy="243959"/>
          </a:xfrm>
          <a:prstGeom prst="rect">
            <a:avLst/>
          </a:prstGeom>
          <a:noFill/>
          <a:ln/>
        </p:spPr>
        <p:txBody>
          <a:bodyPr wrap="none" rtlCol="0" anchor="t"/>
          <a:lstStyle/>
          <a:p>
            <a:pPr marL="0" indent="0" algn="ctr">
              <a:lnSpc>
                <a:spcPts val="1921"/>
              </a:lnSpc>
              <a:buNone/>
            </a:pPr>
            <a:r>
              <a:rPr lang="en-US" sz="1921" dirty="0">
                <a:solidFill>
                  <a:srgbClr val="3A3630"/>
                </a:solidFill>
                <a:latin typeface="Lora" pitchFamily="34" charset="0"/>
                <a:ea typeface="Lora" pitchFamily="34" charset="-122"/>
                <a:cs typeface="Lora" pitchFamily="34" charset="-120"/>
              </a:rPr>
              <a:t>1</a:t>
            </a:r>
            <a:endParaRPr lang="en-US" sz="1921" dirty="0"/>
          </a:p>
        </p:txBody>
      </p:sp>
      <p:sp>
        <p:nvSpPr>
          <p:cNvPr id="10" name="Text 7"/>
          <p:cNvSpPr/>
          <p:nvPr/>
        </p:nvSpPr>
        <p:spPr>
          <a:xfrm>
            <a:off x="2050942" y="3674864"/>
            <a:ext cx="2033111" cy="254198"/>
          </a:xfrm>
          <a:prstGeom prst="rect">
            <a:avLst/>
          </a:prstGeom>
          <a:noFill/>
          <a:ln/>
        </p:spPr>
        <p:txBody>
          <a:bodyPr wrap="none" rtlCol="0" anchor="t"/>
          <a:lstStyle/>
          <a:p>
            <a:pPr marL="0" indent="0" algn="ctr">
              <a:lnSpc>
                <a:spcPts val="2001"/>
              </a:lnSpc>
              <a:buNone/>
            </a:pPr>
            <a:r>
              <a:rPr lang="en-US" sz="2000" dirty="0">
                <a:solidFill>
                  <a:srgbClr val="3A3630"/>
                </a:solidFill>
                <a:latin typeface="Lora" pitchFamily="34" charset="0"/>
                <a:ea typeface="Lora" pitchFamily="34" charset="-122"/>
                <a:cs typeface="Lora" pitchFamily="34" charset="-120"/>
              </a:rPr>
              <a:t>Dataset Expansion</a:t>
            </a:r>
            <a:endParaRPr lang="en-US" sz="2000" dirty="0"/>
          </a:p>
        </p:txBody>
      </p:sp>
      <p:sp>
        <p:nvSpPr>
          <p:cNvPr id="11" name="Text 8"/>
          <p:cNvSpPr/>
          <p:nvPr/>
        </p:nvSpPr>
        <p:spPr>
          <a:xfrm>
            <a:off x="763371" y="4092667"/>
            <a:ext cx="7097929" cy="1068696"/>
          </a:xfrm>
          <a:prstGeom prst="rect">
            <a:avLst/>
          </a:prstGeom>
          <a:noFill/>
          <a:ln/>
        </p:spPr>
        <p:txBody>
          <a:bodyPr wrap="square" rtlCol="0" anchor="t"/>
          <a:lstStyle/>
          <a:p>
            <a:pPr>
              <a:lnSpc>
                <a:spcPts val="2177"/>
              </a:lnSpc>
            </a:pPr>
            <a:r>
              <a:rPr lang="en-US" sz="1100" dirty="0">
                <a:solidFill>
                  <a:srgbClr val="3A3630"/>
                </a:solidFill>
                <a:latin typeface="Lora" pitchFamily="2" charset="0"/>
                <a:ea typeface="Source Sans Pro" pitchFamily="34" charset="-122"/>
                <a:cs typeface="Source Sans Pro" pitchFamily="34" charset="-120"/>
              </a:rPr>
              <a:t>Future work will focus on integrating additional datasets from reputable sources like WHO and NIH, enhancing the model's robustness and generalization across a wider range of diseases and patient populations. </a:t>
            </a:r>
            <a:r>
              <a:rPr lang="en-US" sz="1100" dirty="0">
                <a:solidFill>
                  <a:srgbClr val="3A3630"/>
                </a:solidFill>
                <a:latin typeface="Lora" pitchFamily="2" charset="0"/>
                <a:ea typeface="Source Sans Pro" pitchFamily="34" charset="-122"/>
              </a:rPr>
              <a:t>Model would also benefit from specialized datasets for better diagnosis for rare diseases </a:t>
            </a:r>
          </a:p>
          <a:p>
            <a:pPr marL="0" indent="0">
              <a:lnSpc>
                <a:spcPts val="2177"/>
              </a:lnSpc>
              <a:buNone/>
            </a:pPr>
            <a:endParaRPr lang="en-US" sz="1100" dirty="0">
              <a:latin typeface="Lora" pitchFamily="2" charset="0"/>
            </a:endParaRPr>
          </a:p>
        </p:txBody>
      </p:sp>
      <p:sp>
        <p:nvSpPr>
          <p:cNvPr id="12" name="Shape 9"/>
          <p:cNvSpPr/>
          <p:nvPr/>
        </p:nvSpPr>
        <p:spPr>
          <a:xfrm>
            <a:off x="7027803" y="5779727"/>
            <a:ext cx="22860" cy="604838"/>
          </a:xfrm>
          <a:prstGeom prst="roundRect">
            <a:avLst>
              <a:gd name="adj" fmla="val 113400"/>
            </a:avLst>
          </a:prstGeom>
          <a:solidFill>
            <a:srgbClr val="D9CDBA"/>
          </a:solidFill>
          <a:ln/>
        </p:spPr>
      </p:sp>
      <p:sp>
        <p:nvSpPr>
          <p:cNvPr id="13" name="Shape 10"/>
          <p:cNvSpPr/>
          <p:nvPr/>
        </p:nvSpPr>
        <p:spPr>
          <a:xfrm>
            <a:off x="6844923" y="5585417"/>
            <a:ext cx="388739" cy="388739"/>
          </a:xfrm>
          <a:prstGeom prst="roundRect">
            <a:avLst>
              <a:gd name="adj" fmla="val 6669"/>
            </a:avLst>
          </a:prstGeom>
          <a:solidFill>
            <a:srgbClr val="D5EAFF"/>
          </a:solidFill>
          <a:ln/>
        </p:spPr>
      </p:sp>
      <p:sp>
        <p:nvSpPr>
          <p:cNvPr id="14" name="Text 11"/>
          <p:cNvSpPr/>
          <p:nvPr/>
        </p:nvSpPr>
        <p:spPr>
          <a:xfrm>
            <a:off x="6973749" y="5657807"/>
            <a:ext cx="130969" cy="243959"/>
          </a:xfrm>
          <a:prstGeom prst="rect">
            <a:avLst/>
          </a:prstGeom>
          <a:noFill/>
          <a:ln/>
        </p:spPr>
        <p:txBody>
          <a:bodyPr wrap="none" rtlCol="0" anchor="t"/>
          <a:lstStyle/>
          <a:p>
            <a:pPr marL="0" indent="0" algn="ctr">
              <a:lnSpc>
                <a:spcPts val="1921"/>
              </a:lnSpc>
              <a:buNone/>
            </a:pPr>
            <a:r>
              <a:rPr lang="en-US" sz="1921" dirty="0">
                <a:solidFill>
                  <a:srgbClr val="3A3630"/>
                </a:solidFill>
                <a:latin typeface="Lora" pitchFamily="34" charset="0"/>
                <a:ea typeface="Lora" pitchFamily="34" charset="-122"/>
                <a:cs typeface="Lora" pitchFamily="34" charset="-120"/>
              </a:rPr>
              <a:t>2</a:t>
            </a:r>
            <a:endParaRPr lang="en-US" sz="1921" dirty="0"/>
          </a:p>
        </p:txBody>
      </p:sp>
      <p:sp>
        <p:nvSpPr>
          <p:cNvPr id="17" name="Shape 14"/>
          <p:cNvSpPr/>
          <p:nvPr/>
        </p:nvSpPr>
        <p:spPr>
          <a:xfrm>
            <a:off x="10906899" y="5175009"/>
            <a:ext cx="22860" cy="604838"/>
          </a:xfrm>
          <a:prstGeom prst="roundRect">
            <a:avLst>
              <a:gd name="adj" fmla="val 113400"/>
            </a:avLst>
          </a:prstGeom>
          <a:solidFill>
            <a:srgbClr val="D9CDBA"/>
          </a:solidFill>
          <a:ln/>
        </p:spPr>
      </p:sp>
      <p:sp>
        <p:nvSpPr>
          <p:cNvPr id="18" name="Shape 15"/>
          <p:cNvSpPr/>
          <p:nvPr/>
        </p:nvSpPr>
        <p:spPr>
          <a:xfrm>
            <a:off x="10724019" y="5585417"/>
            <a:ext cx="388739" cy="388739"/>
          </a:xfrm>
          <a:prstGeom prst="roundRect">
            <a:avLst>
              <a:gd name="adj" fmla="val 6669"/>
            </a:avLst>
          </a:prstGeom>
          <a:solidFill>
            <a:srgbClr val="D5EAFF"/>
          </a:solidFill>
          <a:ln/>
        </p:spPr>
      </p:sp>
      <p:sp>
        <p:nvSpPr>
          <p:cNvPr id="19" name="Text 16"/>
          <p:cNvSpPr/>
          <p:nvPr/>
        </p:nvSpPr>
        <p:spPr>
          <a:xfrm>
            <a:off x="10850464" y="5657807"/>
            <a:ext cx="135850" cy="243959"/>
          </a:xfrm>
          <a:prstGeom prst="rect">
            <a:avLst/>
          </a:prstGeom>
          <a:noFill/>
          <a:ln/>
        </p:spPr>
        <p:txBody>
          <a:bodyPr wrap="none" rtlCol="0" anchor="t"/>
          <a:lstStyle/>
          <a:p>
            <a:pPr marL="0" indent="0" algn="ctr">
              <a:lnSpc>
                <a:spcPts val="1921"/>
              </a:lnSpc>
              <a:buNone/>
            </a:pPr>
            <a:r>
              <a:rPr lang="en-US" sz="1921" dirty="0">
                <a:solidFill>
                  <a:srgbClr val="3A3630"/>
                </a:solidFill>
                <a:latin typeface="Lora" pitchFamily="34" charset="0"/>
                <a:ea typeface="Lora" pitchFamily="34" charset="-122"/>
                <a:cs typeface="Lora" pitchFamily="34" charset="-120"/>
              </a:rPr>
              <a:t>3</a:t>
            </a:r>
            <a:endParaRPr lang="en-US" sz="1921" dirty="0"/>
          </a:p>
        </p:txBody>
      </p:sp>
      <p:sp>
        <p:nvSpPr>
          <p:cNvPr id="24" name="Text 21"/>
          <p:cNvSpPr/>
          <p:nvPr/>
        </p:nvSpPr>
        <p:spPr>
          <a:xfrm>
            <a:off x="10918925" y="5657807"/>
            <a:ext cx="132278" cy="243959"/>
          </a:xfrm>
          <a:prstGeom prst="rect">
            <a:avLst/>
          </a:prstGeom>
          <a:noFill/>
          <a:ln/>
        </p:spPr>
        <p:txBody>
          <a:bodyPr wrap="none" rtlCol="0" anchor="t"/>
          <a:lstStyle/>
          <a:p>
            <a:pPr marL="0" indent="0" algn="ctr">
              <a:lnSpc>
                <a:spcPts val="1921"/>
              </a:lnSpc>
              <a:buNone/>
            </a:pPr>
            <a:endParaRPr lang="en-US" sz="1921" dirty="0"/>
          </a:p>
        </p:txBody>
      </p:sp>
      <p:pic>
        <p:nvPicPr>
          <p:cNvPr id="30" name="Picture 29">
            <a:extLst>
              <a:ext uri="{FF2B5EF4-FFF2-40B4-BE49-F238E27FC236}">
                <a16:creationId xmlns:a16="http://schemas.microsoft.com/office/drawing/2014/main" id="{5ECC731A-066F-9A5E-2DB3-361439E50A0B}"/>
              </a:ext>
            </a:extLst>
          </p:cNvPr>
          <p:cNvPicPr>
            <a:picLocks noChangeAspect="1"/>
          </p:cNvPicPr>
          <p:nvPr/>
        </p:nvPicPr>
        <p:blipFill>
          <a:blip r:embed="rId3"/>
          <a:stretch>
            <a:fillRect/>
          </a:stretch>
        </p:blipFill>
        <p:spPr>
          <a:xfrm>
            <a:off x="0" y="-18953"/>
            <a:ext cx="14618154" cy="2075517"/>
          </a:xfrm>
          <a:prstGeom prst="rect">
            <a:avLst/>
          </a:prstGeom>
        </p:spPr>
      </p:pic>
      <p:sp>
        <p:nvSpPr>
          <p:cNvPr id="3" name="Text 6">
            <a:extLst>
              <a:ext uri="{FF2B5EF4-FFF2-40B4-BE49-F238E27FC236}">
                <a16:creationId xmlns:a16="http://schemas.microsoft.com/office/drawing/2014/main" id="{DFCC9935-50EE-16B6-A68A-D637716533F3}"/>
              </a:ext>
            </a:extLst>
          </p:cNvPr>
          <p:cNvSpPr/>
          <p:nvPr/>
        </p:nvSpPr>
        <p:spPr>
          <a:xfrm>
            <a:off x="6364127" y="4102624"/>
            <a:ext cx="4815306" cy="996124"/>
          </a:xfrm>
          <a:prstGeom prst="rect">
            <a:avLst/>
          </a:prstGeom>
          <a:noFill/>
          <a:ln/>
        </p:spPr>
        <p:txBody>
          <a:bodyPr wrap="square" rtlCol="0" anchor="t"/>
          <a:lstStyle/>
          <a:p>
            <a:pPr marL="0" indent="0">
              <a:lnSpc>
                <a:spcPts val="2177"/>
              </a:lnSpc>
              <a:buNone/>
            </a:pPr>
            <a:endParaRPr lang="en-US" sz="1100" dirty="0">
              <a:solidFill>
                <a:srgbClr val="3A3630"/>
              </a:solidFill>
              <a:highlight>
                <a:srgbClr val="FFFF00"/>
              </a:highlight>
              <a:latin typeface="Lora" pitchFamily="2" charset="0"/>
              <a:ea typeface="Source Sans Pro" pitchFamily="34" charset="-122"/>
            </a:endParaRPr>
          </a:p>
        </p:txBody>
      </p:sp>
      <p:sp>
        <p:nvSpPr>
          <p:cNvPr id="4" name="Text 7">
            <a:extLst>
              <a:ext uri="{FF2B5EF4-FFF2-40B4-BE49-F238E27FC236}">
                <a16:creationId xmlns:a16="http://schemas.microsoft.com/office/drawing/2014/main" id="{4EE863A0-057B-97D9-D1D6-8CD237F76B74}"/>
              </a:ext>
            </a:extLst>
          </p:cNvPr>
          <p:cNvSpPr/>
          <p:nvPr/>
        </p:nvSpPr>
        <p:spPr>
          <a:xfrm>
            <a:off x="5733357" y="6692631"/>
            <a:ext cx="2709863" cy="254198"/>
          </a:xfrm>
          <a:prstGeom prst="rect">
            <a:avLst/>
          </a:prstGeom>
          <a:noFill/>
          <a:ln/>
        </p:spPr>
        <p:txBody>
          <a:bodyPr wrap="none" rtlCol="0" anchor="t"/>
          <a:lstStyle/>
          <a:p>
            <a:pPr marL="0" indent="0" algn="l">
              <a:lnSpc>
                <a:spcPts val="2001"/>
              </a:lnSpc>
              <a:buNone/>
            </a:pPr>
            <a:r>
              <a:rPr lang="en-US" sz="2000" dirty="0">
                <a:solidFill>
                  <a:srgbClr val="3A3630"/>
                </a:solidFill>
                <a:latin typeface="Lora" pitchFamily="34" charset="0"/>
                <a:ea typeface="Lora" pitchFamily="34" charset="-122"/>
                <a:cs typeface="Lora" pitchFamily="34" charset="-120"/>
              </a:rPr>
              <a:t>Medical History Integration</a:t>
            </a:r>
            <a:endParaRPr lang="en-US" sz="2000" dirty="0"/>
          </a:p>
        </p:txBody>
      </p:sp>
      <p:sp>
        <p:nvSpPr>
          <p:cNvPr id="27" name="Text 8">
            <a:extLst>
              <a:ext uri="{FF2B5EF4-FFF2-40B4-BE49-F238E27FC236}">
                <a16:creationId xmlns:a16="http://schemas.microsoft.com/office/drawing/2014/main" id="{BC764770-B524-4BC0-5894-526061DB8D96}"/>
              </a:ext>
            </a:extLst>
          </p:cNvPr>
          <p:cNvSpPr/>
          <p:nvPr/>
        </p:nvSpPr>
        <p:spPr>
          <a:xfrm>
            <a:off x="4442649" y="7082545"/>
            <a:ext cx="6176754" cy="722449"/>
          </a:xfrm>
          <a:prstGeom prst="rect">
            <a:avLst/>
          </a:prstGeom>
          <a:noFill/>
          <a:ln/>
        </p:spPr>
        <p:txBody>
          <a:bodyPr wrap="square" rtlCol="0" anchor="t"/>
          <a:lstStyle/>
          <a:p>
            <a:pPr marL="0" indent="0" algn="l">
              <a:lnSpc>
                <a:spcPts val="2177"/>
              </a:lnSpc>
              <a:buNone/>
            </a:pPr>
            <a:r>
              <a:rPr lang="en-US" sz="1100" dirty="0">
                <a:solidFill>
                  <a:srgbClr val="3A3630"/>
                </a:solidFill>
                <a:latin typeface="Lora" pitchFamily="2" charset="0"/>
                <a:ea typeface="Source Sans Pro" pitchFamily="34" charset="-122"/>
              </a:rPr>
              <a:t>An important next step is to begin to take into account patient medical history including family history, past blood work, past diagnosis etc. to facilitate more accurate results.  </a:t>
            </a:r>
          </a:p>
        </p:txBody>
      </p:sp>
      <p:sp>
        <p:nvSpPr>
          <p:cNvPr id="28" name="Text 9">
            <a:extLst>
              <a:ext uri="{FF2B5EF4-FFF2-40B4-BE49-F238E27FC236}">
                <a16:creationId xmlns:a16="http://schemas.microsoft.com/office/drawing/2014/main" id="{B3E301F1-794A-3DE4-3A98-1041681D2CB5}"/>
              </a:ext>
            </a:extLst>
          </p:cNvPr>
          <p:cNvSpPr/>
          <p:nvPr/>
        </p:nvSpPr>
        <p:spPr>
          <a:xfrm>
            <a:off x="9793188" y="3674864"/>
            <a:ext cx="2678192" cy="254198"/>
          </a:xfrm>
          <a:prstGeom prst="rect">
            <a:avLst/>
          </a:prstGeom>
          <a:noFill/>
          <a:ln/>
        </p:spPr>
        <p:txBody>
          <a:bodyPr wrap="none" rtlCol="0" anchor="t"/>
          <a:lstStyle/>
          <a:p>
            <a:pPr marL="0" indent="0" algn="l">
              <a:lnSpc>
                <a:spcPts val="2001"/>
              </a:lnSpc>
              <a:buNone/>
            </a:pPr>
            <a:r>
              <a:rPr lang="en-US" sz="2000" dirty="0">
                <a:solidFill>
                  <a:srgbClr val="3A3630"/>
                </a:solidFill>
                <a:latin typeface="Lora" pitchFamily="34" charset="0"/>
                <a:ea typeface="Lora" pitchFamily="34" charset="-122"/>
                <a:cs typeface="Lora" pitchFamily="34" charset="-120"/>
              </a:rPr>
              <a:t>Further Finetuning </a:t>
            </a:r>
            <a:endParaRPr lang="en-US" sz="2000" dirty="0"/>
          </a:p>
        </p:txBody>
      </p:sp>
      <p:sp>
        <p:nvSpPr>
          <p:cNvPr id="29" name="Text 10">
            <a:extLst>
              <a:ext uri="{FF2B5EF4-FFF2-40B4-BE49-F238E27FC236}">
                <a16:creationId xmlns:a16="http://schemas.microsoft.com/office/drawing/2014/main" id="{1C003594-1DDD-F8FA-6E23-B4D021D7D361}"/>
              </a:ext>
            </a:extLst>
          </p:cNvPr>
          <p:cNvSpPr/>
          <p:nvPr/>
        </p:nvSpPr>
        <p:spPr>
          <a:xfrm>
            <a:off x="8433614" y="4097627"/>
            <a:ext cx="5418129" cy="829747"/>
          </a:xfrm>
          <a:prstGeom prst="rect">
            <a:avLst/>
          </a:prstGeom>
          <a:noFill/>
          <a:ln/>
        </p:spPr>
        <p:txBody>
          <a:bodyPr wrap="square" rtlCol="0" anchor="t"/>
          <a:lstStyle/>
          <a:p>
            <a:pPr marL="0" indent="0" algn="l">
              <a:lnSpc>
                <a:spcPts val="2177"/>
              </a:lnSpc>
              <a:buNone/>
            </a:pPr>
            <a:r>
              <a:rPr lang="en-US" sz="1100" dirty="0">
                <a:solidFill>
                  <a:srgbClr val="3A3630"/>
                </a:solidFill>
                <a:latin typeface="Lora" pitchFamily="2" charset="0"/>
                <a:ea typeface="Source Sans Pro" pitchFamily="34" charset="-122"/>
              </a:rPr>
              <a:t>Future milestones are to 1) incorporate feature importance analysis to identify certain symptoms that are less predictive, and 2) with patient permission, use their anonymized data to finetune the model for better predictive accuracy.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A5688732-5107-FD7E-5EA3-88C4C7BF0374}"/>
              </a:ext>
            </a:extLst>
          </p:cNvPr>
          <p:cNvSpPr/>
          <p:nvPr/>
        </p:nvSpPr>
        <p:spPr>
          <a:xfrm>
            <a:off x="0" y="0"/>
            <a:ext cx="14630400" cy="8229600"/>
          </a:xfrm>
          <a:prstGeom prst="rect">
            <a:avLst/>
          </a:prstGeom>
          <a:solidFill>
            <a:srgbClr val="EFF7FF"/>
          </a:solidFill>
          <a:ln/>
        </p:spPr>
      </p:sp>
      <p:sp>
        <p:nvSpPr>
          <p:cNvPr id="3" name="Text 2">
            <a:extLst>
              <a:ext uri="{FF2B5EF4-FFF2-40B4-BE49-F238E27FC236}">
                <a16:creationId xmlns:a16="http://schemas.microsoft.com/office/drawing/2014/main" id="{B7E4C0E6-18BD-AFC8-A358-46ED766D08B1}"/>
              </a:ext>
            </a:extLst>
          </p:cNvPr>
          <p:cNvSpPr/>
          <p:nvPr/>
        </p:nvSpPr>
        <p:spPr>
          <a:xfrm>
            <a:off x="1260114" y="3709353"/>
            <a:ext cx="5018185" cy="789306"/>
          </a:xfrm>
          <a:prstGeom prst="rect">
            <a:avLst/>
          </a:prstGeom>
          <a:noFill/>
          <a:ln/>
        </p:spPr>
        <p:txBody>
          <a:bodyPr wrap="none" rtlCol="0" anchor="t"/>
          <a:lstStyle/>
          <a:p>
            <a:pPr marL="0" indent="0">
              <a:lnSpc>
                <a:spcPts val="4002"/>
              </a:lnSpc>
              <a:buNone/>
            </a:pPr>
            <a:r>
              <a:rPr lang="en-US" sz="8000" b="1" dirty="0">
                <a:solidFill>
                  <a:srgbClr val="38512F"/>
                </a:solidFill>
                <a:latin typeface="Lora" pitchFamily="34" charset="0"/>
                <a:ea typeface="Lora" pitchFamily="34" charset="-122"/>
                <a:cs typeface="Lora" pitchFamily="34" charset="-120"/>
              </a:rPr>
              <a:t>LET’S CHAT</a:t>
            </a:r>
          </a:p>
        </p:txBody>
      </p:sp>
      <p:sp>
        <p:nvSpPr>
          <p:cNvPr id="4" name="Text 7">
            <a:extLst>
              <a:ext uri="{FF2B5EF4-FFF2-40B4-BE49-F238E27FC236}">
                <a16:creationId xmlns:a16="http://schemas.microsoft.com/office/drawing/2014/main" id="{081B8396-417D-6A33-09C9-5171806A36E5}"/>
              </a:ext>
            </a:extLst>
          </p:cNvPr>
          <p:cNvSpPr/>
          <p:nvPr/>
        </p:nvSpPr>
        <p:spPr>
          <a:xfrm>
            <a:off x="1790667" y="7579493"/>
            <a:ext cx="7347253" cy="399854"/>
          </a:xfrm>
          <a:prstGeom prst="rect">
            <a:avLst/>
          </a:prstGeom>
          <a:noFill/>
          <a:ln/>
        </p:spPr>
        <p:txBody>
          <a:bodyPr wrap="none" rtlCol="0" anchor="t"/>
          <a:lstStyle/>
          <a:p>
            <a:pPr marL="0" indent="0" algn="l">
              <a:lnSpc>
                <a:spcPts val="2694"/>
              </a:lnSpc>
              <a:buNone/>
            </a:pPr>
            <a:r>
              <a:rPr lang="en-US" sz="1100" dirty="0">
                <a:solidFill>
                  <a:schemeClr val="bg2">
                    <a:lumMod val="25000"/>
                  </a:schemeClr>
                </a:solidFill>
                <a:latin typeface="Aptos Narrow" panose="020B0004020202020204" pitchFamily="34" charset="0"/>
                <a:ea typeface="Source Sans Pro" pitchFamily="34" charset="-122"/>
                <a:cs typeface="Source Sans Pro" pitchFamily="34" charset="-120"/>
              </a:rPr>
              <a:t>6 Contributors: </a:t>
            </a:r>
            <a:r>
              <a:rPr lang="en-US" sz="1100" dirty="0">
                <a:solidFill>
                  <a:schemeClr val="bg2">
                    <a:lumMod val="25000"/>
                  </a:schemeClr>
                </a:solidFill>
                <a:latin typeface="Aptos Narrow" panose="020B0004020202020204" pitchFamily="34" charset="0"/>
                <a:ea typeface="Source Sans Pro" pitchFamily="34" charset="-122"/>
              </a:rPr>
              <a:t>Andy Bhanderi, J'Mari Hawkins, Peta-Gaye Mckenzie, Priscilla Morales , Kyle Prudente, Funda Subasi</a:t>
            </a:r>
          </a:p>
        </p:txBody>
      </p:sp>
      <p:pic>
        <p:nvPicPr>
          <p:cNvPr id="9" name="Picture 8">
            <a:extLst>
              <a:ext uri="{FF2B5EF4-FFF2-40B4-BE49-F238E27FC236}">
                <a16:creationId xmlns:a16="http://schemas.microsoft.com/office/drawing/2014/main" id="{C92B66A9-6DD6-5BBE-CC21-59D17855A6CC}"/>
              </a:ext>
            </a:extLst>
          </p:cNvPr>
          <p:cNvPicPr>
            <a:picLocks noChangeAspect="1"/>
          </p:cNvPicPr>
          <p:nvPr/>
        </p:nvPicPr>
        <p:blipFill>
          <a:blip r:embed="rId2"/>
          <a:stretch>
            <a:fillRect/>
          </a:stretch>
        </p:blipFill>
        <p:spPr>
          <a:xfrm>
            <a:off x="432338" y="7660418"/>
            <a:ext cx="314753" cy="312826"/>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 name="Picture 4">
            <a:extLst>
              <a:ext uri="{FF2B5EF4-FFF2-40B4-BE49-F238E27FC236}">
                <a16:creationId xmlns:a16="http://schemas.microsoft.com/office/drawing/2014/main" id="{37E1AF86-D33E-AEF5-9345-F7DC8F86D7A6}"/>
              </a:ext>
            </a:extLst>
          </p:cNvPr>
          <p:cNvPicPr>
            <a:picLocks noChangeAspect="1"/>
          </p:cNvPicPr>
          <p:nvPr/>
        </p:nvPicPr>
        <p:blipFill>
          <a:blip r:embed="rId3"/>
          <a:stretch>
            <a:fillRect/>
          </a:stretch>
        </p:blipFill>
        <p:spPr>
          <a:xfrm>
            <a:off x="644311" y="7657207"/>
            <a:ext cx="328242" cy="319249"/>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Picture 7">
            <a:extLst>
              <a:ext uri="{FF2B5EF4-FFF2-40B4-BE49-F238E27FC236}">
                <a16:creationId xmlns:a16="http://schemas.microsoft.com/office/drawing/2014/main" id="{307EE187-B4A6-E662-7312-4B8EBB46877C}"/>
              </a:ext>
            </a:extLst>
          </p:cNvPr>
          <p:cNvPicPr>
            <a:picLocks noChangeAspect="1"/>
          </p:cNvPicPr>
          <p:nvPr/>
        </p:nvPicPr>
        <p:blipFill>
          <a:blip r:embed="rId4"/>
          <a:stretch>
            <a:fillRect/>
          </a:stretch>
        </p:blipFill>
        <p:spPr>
          <a:xfrm>
            <a:off x="876408" y="7654637"/>
            <a:ext cx="319892" cy="324388"/>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6" name="Picture 5">
            <a:extLst>
              <a:ext uri="{FF2B5EF4-FFF2-40B4-BE49-F238E27FC236}">
                <a16:creationId xmlns:a16="http://schemas.microsoft.com/office/drawing/2014/main" id="{64E5A824-D9E7-97AB-07E5-2D77FD0E9977}"/>
              </a:ext>
            </a:extLst>
          </p:cNvPr>
          <p:cNvPicPr>
            <a:picLocks noChangeAspect="1"/>
          </p:cNvPicPr>
          <p:nvPr/>
        </p:nvPicPr>
        <p:blipFill>
          <a:blip r:embed="rId5"/>
          <a:stretch>
            <a:fillRect/>
          </a:stretch>
        </p:blipFill>
        <p:spPr>
          <a:xfrm>
            <a:off x="1079029" y="7654316"/>
            <a:ext cx="322461" cy="325031"/>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0" name="Picture 9">
            <a:extLst>
              <a:ext uri="{FF2B5EF4-FFF2-40B4-BE49-F238E27FC236}">
                <a16:creationId xmlns:a16="http://schemas.microsoft.com/office/drawing/2014/main" id="{10E1D96B-A67A-CAC5-B4CC-3FF5CA929546}"/>
              </a:ext>
            </a:extLst>
          </p:cNvPr>
          <p:cNvPicPr>
            <a:picLocks noChangeAspect="1"/>
          </p:cNvPicPr>
          <p:nvPr/>
        </p:nvPicPr>
        <p:blipFill>
          <a:blip r:embed="rId6"/>
          <a:stretch>
            <a:fillRect/>
          </a:stretch>
        </p:blipFill>
        <p:spPr>
          <a:xfrm>
            <a:off x="1260114" y="7656885"/>
            <a:ext cx="322462" cy="319892"/>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a:extLst>
              <a:ext uri="{FF2B5EF4-FFF2-40B4-BE49-F238E27FC236}">
                <a16:creationId xmlns:a16="http://schemas.microsoft.com/office/drawing/2014/main" id="{D49015D4-C10A-3AD7-33E6-8FDA85F5CFD1}"/>
              </a:ext>
            </a:extLst>
          </p:cNvPr>
          <p:cNvPicPr>
            <a:picLocks noChangeAspect="1"/>
          </p:cNvPicPr>
          <p:nvPr/>
        </p:nvPicPr>
        <p:blipFill>
          <a:blip r:embed="rId7"/>
          <a:stretch>
            <a:fillRect/>
          </a:stretch>
        </p:blipFill>
        <p:spPr>
          <a:xfrm>
            <a:off x="1443026" y="7658491"/>
            <a:ext cx="321819" cy="316680"/>
          </a:xfrm>
          <a:prstGeom prst="ellipse">
            <a:avLst/>
          </a:prstGeom>
          <a:ln w="3175" cap="rnd">
            <a:solidFill>
              <a:schemeClr val="accent1">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6" name="Picture 25">
            <a:extLst>
              <a:ext uri="{FF2B5EF4-FFF2-40B4-BE49-F238E27FC236}">
                <a16:creationId xmlns:a16="http://schemas.microsoft.com/office/drawing/2014/main" id="{E5724532-79CF-D64B-6DF8-7E5C19FE74BD}"/>
              </a:ext>
            </a:extLst>
          </p:cNvPr>
          <p:cNvPicPr>
            <a:picLocks noChangeAspect="1"/>
          </p:cNvPicPr>
          <p:nvPr/>
        </p:nvPicPr>
        <p:blipFill>
          <a:blip r:embed="rId8"/>
          <a:stretch>
            <a:fillRect/>
          </a:stretch>
        </p:blipFill>
        <p:spPr>
          <a:xfrm flipH="1">
            <a:off x="8737600" y="0"/>
            <a:ext cx="5892800" cy="8208013"/>
          </a:xfrm>
          <a:prstGeom prst="rect">
            <a:avLst/>
          </a:prstGeom>
        </p:spPr>
      </p:pic>
    </p:spTree>
    <p:extLst>
      <p:ext uri="{BB962C8B-B14F-4D97-AF65-F5344CB8AC3E}">
        <p14:creationId xmlns:p14="http://schemas.microsoft.com/office/powerpoint/2010/main" val="4656520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5473</TotalTime>
  <Words>1414</Words>
  <Application>Microsoft Office PowerPoint</Application>
  <PresentationFormat>Custom</PresentationFormat>
  <Paragraphs>126</Paragraphs>
  <Slides>9</Slides>
  <Notes>8</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-apple-system</vt:lpstr>
      <vt:lpstr>Aptos</vt:lpstr>
      <vt:lpstr>Aptos Display</vt:lpstr>
      <vt:lpstr>Aptos Narrow</vt:lpstr>
      <vt:lpstr>Arial</vt:lpstr>
      <vt:lpstr>Calibri</vt:lpstr>
      <vt:lpstr>Courier New</vt:lpstr>
      <vt:lpstr>Lora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Peta-Gaye Mckenzie</cp:lastModifiedBy>
  <cp:revision>5</cp:revision>
  <dcterms:created xsi:type="dcterms:W3CDTF">2024-08-21T01:31:55Z</dcterms:created>
  <dcterms:modified xsi:type="dcterms:W3CDTF">2024-08-28T00:59:44Z</dcterms:modified>
</cp:coreProperties>
</file>